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8288000" cy="10287000"/>
  <p:notesSz cx="6858000" cy="9144000"/>
  <p:embeddedFontLst>
    <p:embeddedFont>
      <p:font typeface="Calibri (MS)" panose="020B0604020202020204" charset="0"/>
      <p:regular r:id="rId36"/>
    </p:embeddedFon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Calibri (MS) Bold" panose="020B0604020202020204" charset="0"/>
      <p:regular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0" d="100"/>
          <a:sy n="50" d="100"/>
        </p:scale>
        <p:origin x="946" y="25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20" Type="http://schemas.openxmlformats.org/officeDocument/2006/relationships/slide" Target="slides/slide19.xml"/><Relationship Id="rId41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sv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6A0E">
                <a:alpha val="100000"/>
              </a:srgbClr>
            </a:gs>
            <a:gs pos="100000">
              <a:srgbClr val="FF9100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602735" flipV="1">
            <a:off x="-2501238" y="2652132"/>
            <a:ext cx="8659714" cy="8675488"/>
          </a:xfrm>
          <a:custGeom>
            <a:avLst/>
            <a:gdLst/>
            <a:ahLst/>
            <a:cxnLst/>
            <a:rect l="l" t="t" r="r" b="b"/>
            <a:pathLst>
              <a:path w="8659714" h="8675488">
                <a:moveTo>
                  <a:pt x="0" y="8675488"/>
                </a:moveTo>
                <a:lnTo>
                  <a:pt x="8659714" y="8675488"/>
                </a:lnTo>
                <a:lnTo>
                  <a:pt x="8659714" y="0"/>
                </a:lnTo>
                <a:lnTo>
                  <a:pt x="0" y="0"/>
                </a:lnTo>
                <a:lnTo>
                  <a:pt x="0" y="8675488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787995" y="5711520"/>
            <a:ext cx="2471305" cy="3546780"/>
          </a:xfrm>
          <a:custGeom>
            <a:avLst/>
            <a:gdLst/>
            <a:ahLst/>
            <a:cxnLst/>
            <a:rect l="l" t="t" r="r" b="b"/>
            <a:pathLst>
              <a:path w="2471305" h="3546780">
                <a:moveTo>
                  <a:pt x="0" y="0"/>
                </a:moveTo>
                <a:lnTo>
                  <a:pt x="2471305" y="0"/>
                </a:lnTo>
                <a:lnTo>
                  <a:pt x="2471305" y="3546780"/>
                </a:lnTo>
                <a:lnTo>
                  <a:pt x="0" y="35467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504950" y="3017655"/>
            <a:ext cx="11231907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79"/>
              </a:lnSpc>
            </a:pPr>
            <a:r>
              <a:rPr lang="en-US" sz="3999" b="1" spc="-39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L’BRUS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04950" y="4190695"/>
            <a:ext cx="9777363" cy="183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99"/>
              </a:lnSpc>
            </a:pPr>
            <a:r>
              <a:rPr lang="en-US" sz="3999" spc="-3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Информационно-учетная система.</a:t>
            </a:r>
          </a:p>
          <a:p>
            <a:pPr algn="l">
              <a:lnSpc>
                <a:spcPts val="4599"/>
              </a:lnSpc>
            </a:pPr>
            <a:r>
              <a:rPr lang="en-US" sz="3999" spc="-3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Автоматизация бизнес-процессов для обслуживания корпоративных клиентов.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516255"/>
            <a:ext cx="1154976" cy="512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sz="2700" spc="-8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2026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104324" y="516255"/>
            <a:ext cx="1154976" cy="512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780"/>
              </a:lnSpc>
            </a:pPr>
            <a:r>
              <a:rPr lang="en-US" sz="2700" spc="-8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lwo.by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31291" y="3408648"/>
            <a:ext cx="15225419" cy="5569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Наши профессиональные компетенции:</a:t>
            </a:r>
          </a:p>
          <a:p>
            <a:pPr algn="l">
              <a:lnSpc>
                <a:spcPts val="3285"/>
              </a:lnSpc>
            </a:pPr>
            <a:endParaRPr lang="en-US" sz="3099" spc="-92">
              <a:solidFill>
                <a:srgbClr val="30303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3285"/>
              </a:lnSpc>
            </a:pPr>
            <a:r>
              <a: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Мы предлагаем </a:t>
            </a: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комплексные банковские и финансовые решения</a:t>
            </a:r>
            <a:r>
              <a: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. Мы создаем банки и масштабные операционные системы.</a:t>
            </a:r>
          </a:p>
          <a:p>
            <a:pPr algn="l">
              <a:lnSpc>
                <a:spcPts val="3285"/>
              </a:lnSpc>
            </a:pPr>
            <a:r>
              <a: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  <a:p>
            <a:pPr algn="l">
              <a:lnSpc>
                <a:spcPts val="3285"/>
              </a:lnSpc>
            </a:pPr>
            <a:r>
              <a: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Мы являемся лидером своего сектора в Беларуси, в компании работает </a:t>
            </a: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620+ ИТ-специалистов</a:t>
            </a:r>
            <a:r>
              <a: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. Из 620 специалистов </a:t>
            </a: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450 – инженеры</a:t>
            </a:r>
            <a:r>
              <a: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 с дипломами о высшем инженерном образовании. </a:t>
            </a:r>
          </a:p>
          <a:p>
            <a:pPr algn="l">
              <a:lnSpc>
                <a:spcPts val="3285"/>
              </a:lnSpc>
            </a:pPr>
            <a:r>
              <a: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  <a:p>
            <a:pPr algn="l">
              <a:lnSpc>
                <a:spcPts val="3285"/>
              </a:lnSpc>
            </a:pP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25+ крупных клиентов</a:t>
            </a:r>
            <a:r>
              <a: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. Выполнено </a:t>
            </a: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200+ крупных проектов</a:t>
            </a:r>
            <a:r>
              <a: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, включая Национальный архив и перепись населения Республики Беларусь. Ключевые клиенты и проекты представлены в приложениях А, Б. </a:t>
            </a:r>
          </a:p>
          <a:p>
            <a:pPr algn="l">
              <a:lnSpc>
                <a:spcPts val="3285"/>
              </a:lnSpc>
            </a:pPr>
            <a:r>
              <a: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  <a:p>
            <a:pPr algn="l">
              <a:lnSpc>
                <a:spcPts val="3285"/>
              </a:lnSpc>
            </a:pPr>
            <a:r>
              <a: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Официальный </a:t>
            </a: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поставщик решений Oracle</a:t>
            </a:r>
            <a:r>
              <a: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 в Беларуси. Член</a:t>
            </a: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Парка высоких технологий.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31291" y="1194213"/>
            <a:ext cx="10900371" cy="1778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LIGHT WELL ORGANIZATION</a:t>
            </a:r>
          </a:p>
          <a:p>
            <a:pPr algn="just">
              <a:lnSpc>
                <a:spcPts val="395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Международная компания</a:t>
            </a:r>
          </a:p>
          <a:p>
            <a:pPr algn="just">
              <a:lnSpc>
                <a:spcPts val="395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Лидирующие позиции на Белорусском IT рынке</a:t>
            </a:r>
          </a:p>
        </p:txBody>
      </p:sp>
      <p:sp>
        <p:nvSpPr>
          <p:cNvPr id="4" name="Freeform 4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sp>
        <p:nvSpPr>
          <p:cNvPr id="5" name="AutoShape 5"/>
          <p:cNvSpPr/>
          <p:nvPr/>
        </p:nvSpPr>
        <p:spPr>
          <a:xfrm flipV="1">
            <a:off x="679501" y="0"/>
            <a:ext cx="0" cy="11119792"/>
          </a:xfrm>
          <a:prstGeom prst="line">
            <a:avLst/>
          </a:prstGeom>
          <a:ln w="9525" cap="flat">
            <a:solidFill>
              <a:srgbClr val="30303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21213" y="2887378"/>
            <a:ext cx="15157518" cy="5350510"/>
            <a:chOff x="0" y="0"/>
            <a:chExt cx="20210024" cy="7134013"/>
          </a:xfrm>
        </p:grpSpPr>
        <p:grpSp>
          <p:nvGrpSpPr>
            <p:cNvPr id="3" name="Group 3"/>
            <p:cNvGrpSpPr/>
            <p:nvPr/>
          </p:nvGrpSpPr>
          <p:grpSpPr>
            <a:xfrm rot="-5400000">
              <a:off x="5987" y="200637"/>
              <a:ext cx="200079" cy="212053"/>
              <a:chOff x="0" y="0"/>
              <a:chExt cx="43219" cy="45805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-5400000">
              <a:off x="5987" y="1651903"/>
              <a:ext cx="200079" cy="212053"/>
              <a:chOff x="0" y="0"/>
              <a:chExt cx="43219" cy="4580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-5400000">
              <a:off x="5987" y="2347282"/>
              <a:ext cx="200079" cy="212053"/>
              <a:chOff x="0" y="0"/>
              <a:chExt cx="43219" cy="4580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 rot="-5400000">
              <a:off x="5987" y="3072915"/>
              <a:ext cx="200079" cy="212053"/>
              <a:chOff x="0" y="0"/>
              <a:chExt cx="43219" cy="4580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-5400000">
              <a:off x="5987" y="6733362"/>
              <a:ext cx="200079" cy="212053"/>
              <a:chOff x="0" y="0"/>
              <a:chExt cx="43219" cy="45805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-5400000">
              <a:off x="5987" y="6003118"/>
              <a:ext cx="200079" cy="212053"/>
              <a:chOff x="0" y="0"/>
              <a:chExt cx="43219" cy="45805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-5400000">
              <a:off x="5987" y="5282339"/>
              <a:ext cx="200079" cy="212053"/>
              <a:chOff x="0" y="0"/>
              <a:chExt cx="43219" cy="45805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 rot="-5400000">
              <a:off x="5987" y="4493927"/>
              <a:ext cx="200079" cy="212053"/>
              <a:chOff x="0" y="0"/>
              <a:chExt cx="43219" cy="4580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7" name="TextBox 27"/>
            <p:cNvSpPr txBox="1"/>
            <p:nvPr/>
          </p:nvSpPr>
          <p:spPr>
            <a:xfrm>
              <a:off x="355585" y="-123825"/>
              <a:ext cx="19854438" cy="72578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комплексное обслуживание корпоративного бизнеса (юридических лиц и индивидуальных предпринимателей)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взаимодействие с системами дистанционного банковского обслуживания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автоматизация основных бизнес-процессов современного крупного банка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регистрация первичных документов, поступающих в банк на бумажном носителе или в электронном виде, автоматизированная обработка данных документов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бухгалтерский учёт операций, проводимых в банке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отчётность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взаимодействие с внешними информационными системами (платёжная система, архив электронных документов, аналитическая система)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321213" y="914400"/>
            <a:ext cx="10900371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L’BRUS</a:t>
            </a:r>
          </a:p>
        </p:txBody>
      </p:sp>
      <p:sp>
        <p:nvSpPr>
          <p:cNvPr id="29" name="Freeform 29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sp>
        <p:nvSpPr>
          <p:cNvPr id="30" name="Freeform 30"/>
          <p:cNvSpPr/>
          <p:nvPr/>
        </p:nvSpPr>
        <p:spPr>
          <a:xfrm rot="5400000" flipH="1" flipV="1">
            <a:off x="16183991" y="-5769"/>
            <a:ext cx="1648382" cy="2597736"/>
          </a:xfrm>
          <a:custGeom>
            <a:avLst/>
            <a:gdLst/>
            <a:ahLst/>
            <a:cxnLst/>
            <a:rect l="l" t="t" r="r" b="b"/>
            <a:pathLst>
              <a:path w="1648382" h="2597736">
                <a:moveTo>
                  <a:pt x="1648382" y="2597736"/>
                </a:moveTo>
                <a:lnTo>
                  <a:pt x="0" y="2597736"/>
                </a:lnTo>
                <a:lnTo>
                  <a:pt x="0" y="0"/>
                </a:lnTo>
                <a:lnTo>
                  <a:pt x="1648382" y="0"/>
                </a:lnTo>
                <a:lnTo>
                  <a:pt x="1648382" y="2597736"/>
                </a:lnTo>
                <a:close/>
              </a:path>
            </a:pathLst>
          </a:custGeom>
          <a:blipFill>
            <a:blip r:embed="rId3">
              <a:alphaModFix amt="70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064644" y="1359907"/>
            <a:ext cx="12158712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ПРЕИМУЩЕСТВА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461828" y="3374113"/>
            <a:ext cx="7212294" cy="2056441"/>
            <a:chOff x="0" y="-75639"/>
            <a:chExt cx="9616391" cy="2741922"/>
          </a:xfrm>
        </p:grpSpPr>
        <p:grpSp>
          <p:nvGrpSpPr>
            <p:cNvPr id="4" name="Group 4"/>
            <p:cNvGrpSpPr/>
            <p:nvPr/>
          </p:nvGrpSpPr>
          <p:grpSpPr>
            <a:xfrm>
              <a:off x="485101" y="-75639"/>
              <a:ext cx="9131290" cy="2741922"/>
              <a:chOff x="0" y="-14941"/>
              <a:chExt cx="1803712" cy="541614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800243" cy="417789"/>
              </a:xfrm>
              <a:custGeom>
                <a:avLst/>
                <a:gdLst/>
                <a:ahLst/>
                <a:cxnLst/>
                <a:rect l="l" t="t" r="r" b="b"/>
                <a:pathLst>
                  <a:path w="1800243" h="417789">
                    <a:moveTo>
                      <a:pt x="15857" y="0"/>
                    </a:moveTo>
                    <a:lnTo>
                      <a:pt x="1784386" y="0"/>
                    </a:lnTo>
                    <a:cubicBezTo>
                      <a:pt x="1788591" y="0"/>
                      <a:pt x="1792624" y="1671"/>
                      <a:pt x="1795598" y="4644"/>
                    </a:cubicBezTo>
                    <a:cubicBezTo>
                      <a:pt x="1798572" y="7618"/>
                      <a:pt x="1800243" y="11651"/>
                      <a:pt x="1800243" y="15857"/>
                    </a:cubicBezTo>
                    <a:lnTo>
                      <a:pt x="1800243" y="401932"/>
                    </a:lnTo>
                    <a:cubicBezTo>
                      <a:pt x="1800243" y="406138"/>
                      <a:pt x="1798572" y="410171"/>
                      <a:pt x="1795598" y="413145"/>
                    </a:cubicBezTo>
                    <a:cubicBezTo>
                      <a:pt x="1792624" y="416119"/>
                      <a:pt x="1788591" y="417789"/>
                      <a:pt x="1784386" y="417789"/>
                    </a:cubicBezTo>
                    <a:lnTo>
                      <a:pt x="15857" y="417789"/>
                    </a:lnTo>
                    <a:cubicBezTo>
                      <a:pt x="11651" y="417789"/>
                      <a:pt x="7618" y="416119"/>
                      <a:pt x="4644" y="413145"/>
                    </a:cubicBezTo>
                    <a:cubicBezTo>
                      <a:pt x="1671" y="410171"/>
                      <a:pt x="0" y="406138"/>
                      <a:pt x="0" y="401932"/>
                    </a:cubicBezTo>
                    <a:lnTo>
                      <a:pt x="0" y="15857"/>
                    </a:lnTo>
                    <a:cubicBezTo>
                      <a:pt x="0" y="11651"/>
                      <a:pt x="1671" y="7618"/>
                      <a:pt x="4644" y="4644"/>
                    </a:cubicBezTo>
                    <a:cubicBezTo>
                      <a:pt x="7618" y="1671"/>
                      <a:pt x="11651" y="0"/>
                      <a:pt x="158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3469" y="-14941"/>
                <a:ext cx="1800243" cy="541614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marL="0" lvl="1" indent="0"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С</a:t>
                </a:r>
                <a:r>
                  <a:rPr lang="en-US" sz="3099" spc="-92" dirty="0" err="1" smtClean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овременная</a:t>
                </a:r>
                <a:r>
                  <a:rPr lang="en-US" sz="3099" spc="-92" dirty="0" smtClean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трёхуровневая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архитектура</a:t>
                </a:r>
                <a:endPara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endParaRPr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 rot="-5400000">
              <a:off x="-957834" y="957834"/>
              <a:ext cx="2115058" cy="199390"/>
              <a:chOff x="0" y="0"/>
              <a:chExt cx="417789" cy="39386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17789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417789" h="39386">
                    <a:moveTo>
                      <a:pt x="19693" y="0"/>
                    </a:moveTo>
                    <a:lnTo>
                      <a:pt x="398096" y="0"/>
                    </a:lnTo>
                    <a:cubicBezTo>
                      <a:pt x="408972" y="0"/>
                      <a:pt x="417789" y="8817"/>
                      <a:pt x="417789" y="19693"/>
                    </a:cubicBezTo>
                    <a:lnTo>
                      <a:pt x="417789" y="19693"/>
                    </a:lnTo>
                    <a:cubicBezTo>
                      <a:pt x="417789" y="30569"/>
                      <a:pt x="408972" y="39386"/>
                      <a:pt x="398096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47625"/>
                <a:ext cx="417789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10" name="Group 10"/>
          <p:cNvGrpSpPr/>
          <p:nvPr/>
        </p:nvGrpSpPr>
        <p:grpSpPr>
          <a:xfrm>
            <a:off x="9627051" y="3316542"/>
            <a:ext cx="7210634" cy="2056441"/>
            <a:chOff x="0" y="0"/>
            <a:chExt cx="9614178" cy="2741922"/>
          </a:xfrm>
        </p:grpSpPr>
        <p:grpSp>
          <p:nvGrpSpPr>
            <p:cNvPr id="11" name="Group 11"/>
            <p:cNvGrpSpPr/>
            <p:nvPr/>
          </p:nvGrpSpPr>
          <p:grpSpPr>
            <a:xfrm>
              <a:off x="485101" y="0"/>
              <a:ext cx="9129077" cy="2741922"/>
              <a:chOff x="0" y="0"/>
              <a:chExt cx="1803275" cy="541614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800243" cy="417789"/>
              </a:xfrm>
              <a:custGeom>
                <a:avLst/>
                <a:gdLst/>
                <a:ahLst/>
                <a:cxnLst/>
                <a:rect l="l" t="t" r="r" b="b"/>
                <a:pathLst>
                  <a:path w="1800243" h="417789">
                    <a:moveTo>
                      <a:pt x="15857" y="0"/>
                    </a:moveTo>
                    <a:lnTo>
                      <a:pt x="1784386" y="0"/>
                    </a:lnTo>
                    <a:cubicBezTo>
                      <a:pt x="1788591" y="0"/>
                      <a:pt x="1792624" y="1671"/>
                      <a:pt x="1795598" y="4644"/>
                    </a:cubicBezTo>
                    <a:cubicBezTo>
                      <a:pt x="1798572" y="7618"/>
                      <a:pt x="1800243" y="11651"/>
                      <a:pt x="1800243" y="15857"/>
                    </a:cubicBezTo>
                    <a:lnTo>
                      <a:pt x="1800243" y="401932"/>
                    </a:lnTo>
                    <a:cubicBezTo>
                      <a:pt x="1800243" y="406138"/>
                      <a:pt x="1798572" y="410171"/>
                      <a:pt x="1795598" y="413145"/>
                    </a:cubicBezTo>
                    <a:cubicBezTo>
                      <a:pt x="1792624" y="416119"/>
                      <a:pt x="1788591" y="417789"/>
                      <a:pt x="1784386" y="417789"/>
                    </a:cubicBezTo>
                    <a:lnTo>
                      <a:pt x="15857" y="417789"/>
                    </a:lnTo>
                    <a:cubicBezTo>
                      <a:pt x="11651" y="417789"/>
                      <a:pt x="7618" y="416119"/>
                      <a:pt x="4644" y="413145"/>
                    </a:cubicBezTo>
                    <a:cubicBezTo>
                      <a:pt x="1671" y="410171"/>
                      <a:pt x="0" y="406138"/>
                      <a:pt x="0" y="401932"/>
                    </a:cubicBezTo>
                    <a:lnTo>
                      <a:pt x="0" y="15857"/>
                    </a:lnTo>
                    <a:cubicBezTo>
                      <a:pt x="0" y="11651"/>
                      <a:pt x="1671" y="7618"/>
                      <a:pt x="4644" y="4644"/>
                    </a:cubicBezTo>
                    <a:cubicBezTo>
                      <a:pt x="7618" y="1671"/>
                      <a:pt x="11651" y="0"/>
                      <a:pt x="158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3032" y="0"/>
                <a:ext cx="1800243" cy="541614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marL="0" lvl="1" indent="0"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Р</a:t>
                </a:r>
                <a:r>
                  <a:rPr lang="en-US" sz="3099" spc="-92" dirty="0" err="1" smtClean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азделений</a:t>
                </a:r>
                <a:r>
                  <a:rPr lang="en-US" sz="3099" spc="-92" dirty="0" smtClean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функций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Фронт-офиса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и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Бэк-офиса</a:t>
                </a:r>
                <a:endPara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endParaRP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 rot="-5400000">
              <a:off x="-957834" y="957834"/>
              <a:ext cx="2115058" cy="199390"/>
              <a:chOff x="0" y="0"/>
              <a:chExt cx="417789" cy="39386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417789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417789" h="39386">
                    <a:moveTo>
                      <a:pt x="19693" y="0"/>
                    </a:moveTo>
                    <a:lnTo>
                      <a:pt x="398096" y="0"/>
                    </a:lnTo>
                    <a:cubicBezTo>
                      <a:pt x="408972" y="0"/>
                      <a:pt x="417789" y="8817"/>
                      <a:pt x="417789" y="19693"/>
                    </a:cubicBezTo>
                    <a:lnTo>
                      <a:pt x="417789" y="19693"/>
                    </a:lnTo>
                    <a:cubicBezTo>
                      <a:pt x="417789" y="30569"/>
                      <a:pt x="408972" y="39386"/>
                      <a:pt x="398096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47625"/>
                <a:ext cx="417789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17" name="Group 17"/>
          <p:cNvGrpSpPr/>
          <p:nvPr/>
        </p:nvGrpSpPr>
        <p:grpSpPr>
          <a:xfrm>
            <a:off x="9627051" y="5372983"/>
            <a:ext cx="7222146" cy="2056441"/>
            <a:chOff x="0" y="-14909"/>
            <a:chExt cx="9629528" cy="2741922"/>
          </a:xfrm>
        </p:grpSpPr>
        <p:grpSp>
          <p:nvGrpSpPr>
            <p:cNvPr id="18" name="Group 18"/>
            <p:cNvGrpSpPr/>
            <p:nvPr/>
          </p:nvGrpSpPr>
          <p:grpSpPr>
            <a:xfrm>
              <a:off x="485101" y="-14909"/>
              <a:ext cx="9144427" cy="2741922"/>
              <a:chOff x="0" y="-2945"/>
              <a:chExt cx="1806307" cy="541614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800243" cy="417789"/>
              </a:xfrm>
              <a:custGeom>
                <a:avLst/>
                <a:gdLst/>
                <a:ahLst/>
                <a:cxnLst/>
                <a:rect l="l" t="t" r="r" b="b"/>
                <a:pathLst>
                  <a:path w="1800243" h="417789">
                    <a:moveTo>
                      <a:pt x="15857" y="0"/>
                    </a:moveTo>
                    <a:lnTo>
                      <a:pt x="1784386" y="0"/>
                    </a:lnTo>
                    <a:cubicBezTo>
                      <a:pt x="1788591" y="0"/>
                      <a:pt x="1792624" y="1671"/>
                      <a:pt x="1795598" y="4644"/>
                    </a:cubicBezTo>
                    <a:cubicBezTo>
                      <a:pt x="1798572" y="7618"/>
                      <a:pt x="1800243" y="11651"/>
                      <a:pt x="1800243" y="15857"/>
                    </a:cubicBezTo>
                    <a:lnTo>
                      <a:pt x="1800243" y="401932"/>
                    </a:lnTo>
                    <a:cubicBezTo>
                      <a:pt x="1800243" y="406138"/>
                      <a:pt x="1798572" y="410171"/>
                      <a:pt x="1795598" y="413145"/>
                    </a:cubicBezTo>
                    <a:cubicBezTo>
                      <a:pt x="1792624" y="416119"/>
                      <a:pt x="1788591" y="417789"/>
                      <a:pt x="1784386" y="417789"/>
                    </a:cubicBezTo>
                    <a:lnTo>
                      <a:pt x="15857" y="417789"/>
                    </a:lnTo>
                    <a:cubicBezTo>
                      <a:pt x="11651" y="417789"/>
                      <a:pt x="7618" y="416119"/>
                      <a:pt x="4644" y="413145"/>
                    </a:cubicBezTo>
                    <a:cubicBezTo>
                      <a:pt x="1671" y="410171"/>
                      <a:pt x="0" y="406138"/>
                      <a:pt x="0" y="401932"/>
                    </a:cubicBezTo>
                    <a:lnTo>
                      <a:pt x="0" y="15857"/>
                    </a:lnTo>
                    <a:cubicBezTo>
                      <a:pt x="0" y="11651"/>
                      <a:pt x="1671" y="7618"/>
                      <a:pt x="4644" y="4644"/>
                    </a:cubicBezTo>
                    <a:cubicBezTo>
                      <a:pt x="7618" y="1671"/>
                      <a:pt x="11651" y="0"/>
                      <a:pt x="158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6064" y="-2945"/>
                <a:ext cx="1800243" cy="541614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marL="0" lvl="1" indent="0"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Н</a:t>
                </a:r>
                <a:r>
                  <a:rPr lang="en-US" sz="3099" spc="-92" dirty="0" err="1" smtClean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адёжное</a:t>
                </a:r>
                <a:r>
                  <a:rPr lang="en-US" sz="3099" spc="-92" dirty="0" smtClean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и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безопасное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хранение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учётных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данных</a:t>
                </a:r>
                <a:endPara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endParaRP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-5400000">
              <a:off x="-957834" y="957834"/>
              <a:ext cx="2115058" cy="199390"/>
              <a:chOff x="0" y="0"/>
              <a:chExt cx="417789" cy="39386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17789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417789" h="39386">
                    <a:moveTo>
                      <a:pt x="19693" y="0"/>
                    </a:moveTo>
                    <a:lnTo>
                      <a:pt x="398096" y="0"/>
                    </a:lnTo>
                    <a:cubicBezTo>
                      <a:pt x="408972" y="0"/>
                      <a:pt x="417789" y="8817"/>
                      <a:pt x="417789" y="19693"/>
                    </a:cubicBezTo>
                    <a:lnTo>
                      <a:pt x="417789" y="19693"/>
                    </a:lnTo>
                    <a:cubicBezTo>
                      <a:pt x="417789" y="30569"/>
                      <a:pt x="408972" y="39386"/>
                      <a:pt x="398096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47625"/>
                <a:ext cx="417789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24" name="Group 24"/>
          <p:cNvGrpSpPr/>
          <p:nvPr/>
        </p:nvGrpSpPr>
        <p:grpSpPr>
          <a:xfrm>
            <a:off x="1461828" y="5722614"/>
            <a:ext cx="7212294" cy="1500753"/>
            <a:chOff x="0" y="-71594"/>
            <a:chExt cx="9616391" cy="2001004"/>
          </a:xfrm>
        </p:grpSpPr>
        <p:grpSp>
          <p:nvGrpSpPr>
            <p:cNvPr id="25" name="Group 25"/>
            <p:cNvGrpSpPr/>
            <p:nvPr/>
          </p:nvGrpSpPr>
          <p:grpSpPr>
            <a:xfrm>
              <a:off x="464626" y="-71594"/>
              <a:ext cx="9151765" cy="2001004"/>
              <a:chOff x="0" y="-14142"/>
              <a:chExt cx="1807756" cy="39526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1804287" cy="271435"/>
              </a:xfrm>
              <a:custGeom>
                <a:avLst/>
                <a:gdLst/>
                <a:ahLst/>
                <a:cxnLst/>
                <a:rect l="l" t="t" r="r" b="b"/>
                <a:pathLst>
                  <a:path w="1804287" h="271435">
                    <a:moveTo>
                      <a:pt x="15821" y="0"/>
                    </a:moveTo>
                    <a:lnTo>
                      <a:pt x="1788466" y="0"/>
                    </a:lnTo>
                    <a:cubicBezTo>
                      <a:pt x="1792662" y="0"/>
                      <a:pt x="1796686" y="1667"/>
                      <a:pt x="1799653" y="4634"/>
                    </a:cubicBezTo>
                    <a:cubicBezTo>
                      <a:pt x="1802620" y="7601"/>
                      <a:pt x="1804287" y="11625"/>
                      <a:pt x="1804287" y="15821"/>
                    </a:cubicBezTo>
                    <a:lnTo>
                      <a:pt x="1804287" y="255614"/>
                    </a:lnTo>
                    <a:cubicBezTo>
                      <a:pt x="1804287" y="264352"/>
                      <a:pt x="1797203" y="271435"/>
                      <a:pt x="1788466" y="271435"/>
                    </a:cubicBezTo>
                    <a:lnTo>
                      <a:pt x="15821" y="271435"/>
                    </a:lnTo>
                    <a:cubicBezTo>
                      <a:pt x="7083" y="271435"/>
                      <a:pt x="0" y="264352"/>
                      <a:pt x="0" y="255614"/>
                    </a:cubicBezTo>
                    <a:lnTo>
                      <a:pt x="0" y="15821"/>
                    </a:lnTo>
                    <a:cubicBezTo>
                      <a:pt x="0" y="7083"/>
                      <a:pt x="7083" y="0"/>
                      <a:pt x="1582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3469" y="-14142"/>
                <a:ext cx="1804287" cy="395260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marL="0" lvl="1" indent="0"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Е</a:t>
                </a:r>
                <a:r>
                  <a:rPr lang="en-US" sz="3099" spc="-92" dirty="0" err="1" smtClean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диное</a:t>
                </a:r>
                <a:r>
                  <a:rPr lang="en-US" sz="3099" spc="-92" dirty="0" smtClean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досье</a:t>
                </a: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клиента</a:t>
                </a:r>
                <a:endPara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endParaRP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 rot="-5400000">
              <a:off x="-587375" y="587375"/>
              <a:ext cx="1374140" cy="199390"/>
              <a:chOff x="0" y="0"/>
              <a:chExt cx="271435" cy="39386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271435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271435" h="39386">
                    <a:moveTo>
                      <a:pt x="19693" y="0"/>
                    </a:moveTo>
                    <a:lnTo>
                      <a:pt x="251742" y="0"/>
                    </a:lnTo>
                    <a:cubicBezTo>
                      <a:pt x="262618" y="0"/>
                      <a:pt x="271435" y="8817"/>
                      <a:pt x="271435" y="19693"/>
                    </a:cubicBezTo>
                    <a:lnTo>
                      <a:pt x="271435" y="19693"/>
                    </a:lnTo>
                    <a:cubicBezTo>
                      <a:pt x="271435" y="30569"/>
                      <a:pt x="262618" y="39386"/>
                      <a:pt x="251742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47625"/>
                <a:ext cx="271435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31" name="Freeform 31"/>
          <p:cNvSpPr/>
          <p:nvPr/>
        </p:nvSpPr>
        <p:spPr>
          <a:xfrm rot="8100000" flipH="1">
            <a:off x="1019599" y="8245005"/>
            <a:ext cx="1526554" cy="1526554"/>
          </a:xfrm>
          <a:custGeom>
            <a:avLst/>
            <a:gdLst/>
            <a:ahLst/>
            <a:cxnLst/>
            <a:rect l="l" t="t" r="r" b="b"/>
            <a:pathLst>
              <a:path w="1526554" h="1526554">
                <a:moveTo>
                  <a:pt x="1526554" y="0"/>
                </a:moveTo>
                <a:lnTo>
                  <a:pt x="0" y="0"/>
                </a:lnTo>
                <a:lnTo>
                  <a:pt x="0" y="1526554"/>
                </a:lnTo>
                <a:lnTo>
                  <a:pt x="1526554" y="1526554"/>
                </a:lnTo>
                <a:lnTo>
                  <a:pt x="152655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743" t="-43889" r="-20227" b="-41064"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97134" y="3126840"/>
            <a:ext cx="7560964" cy="4807585"/>
            <a:chOff x="0" y="0"/>
            <a:chExt cx="10081285" cy="6410113"/>
          </a:xfrm>
        </p:grpSpPr>
        <p:grpSp>
          <p:nvGrpSpPr>
            <p:cNvPr id="3" name="Group 3"/>
            <p:cNvGrpSpPr/>
            <p:nvPr/>
          </p:nvGrpSpPr>
          <p:grpSpPr>
            <a:xfrm rot="-5400000">
              <a:off x="5987" y="200637"/>
              <a:ext cx="200079" cy="212053"/>
              <a:chOff x="0" y="0"/>
              <a:chExt cx="43219" cy="45805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-5400000">
              <a:off x="5987" y="926594"/>
              <a:ext cx="200079" cy="212053"/>
              <a:chOff x="0" y="0"/>
              <a:chExt cx="43219" cy="4580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-5400000">
              <a:off x="5987" y="1652552"/>
              <a:ext cx="200079" cy="212053"/>
              <a:chOff x="0" y="0"/>
              <a:chExt cx="43219" cy="4580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 rot="-5400000">
              <a:off x="5987" y="2378509"/>
              <a:ext cx="200079" cy="212053"/>
              <a:chOff x="0" y="0"/>
              <a:chExt cx="43219" cy="4580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-5400000">
              <a:off x="5987" y="3104467"/>
              <a:ext cx="200079" cy="212053"/>
              <a:chOff x="0" y="0"/>
              <a:chExt cx="43219" cy="45805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-5400000">
              <a:off x="5987" y="5995408"/>
              <a:ext cx="200079" cy="212053"/>
              <a:chOff x="0" y="0"/>
              <a:chExt cx="43219" cy="45805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-5400000">
              <a:off x="5987" y="5269451"/>
              <a:ext cx="200079" cy="212053"/>
              <a:chOff x="0" y="0"/>
              <a:chExt cx="43219" cy="45805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 rot="-5400000">
              <a:off x="5987" y="4543494"/>
              <a:ext cx="200079" cy="212053"/>
              <a:chOff x="0" y="0"/>
              <a:chExt cx="43219" cy="4580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7" name="TextBox 27"/>
            <p:cNvSpPr txBox="1"/>
            <p:nvPr/>
          </p:nvSpPr>
          <p:spPr>
            <a:xfrm>
              <a:off x="355585" y="-123825"/>
              <a:ext cx="9725700" cy="65339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единое досье клиента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расчётно-кассовое обслуживание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пакетное обслуживание юридических лиц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дистанционное банковское обслуживание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денежные переводы в национальной и иностранной валютах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кредитование юридических лиц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депозитные договоры юридических лиц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внешнеторговые договоры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857813" y="3126840"/>
            <a:ext cx="7275928" cy="5350510"/>
            <a:chOff x="0" y="0"/>
            <a:chExt cx="9701237" cy="7134013"/>
          </a:xfrm>
        </p:grpSpPr>
        <p:grpSp>
          <p:nvGrpSpPr>
            <p:cNvPr id="29" name="Group 29"/>
            <p:cNvGrpSpPr/>
            <p:nvPr/>
          </p:nvGrpSpPr>
          <p:grpSpPr>
            <a:xfrm rot="-5400000">
              <a:off x="-7017" y="213641"/>
              <a:ext cx="200079" cy="186045"/>
              <a:chOff x="0" y="0"/>
              <a:chExt cx="43219" cy="40187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43219" cy="40187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0187">
                    <a:moveTo>
                      <a:pt x="20094" y="0"/>
                    </a:moveTo>
                    <a:lnTo>
                      <a:pt x="23125" y="0"/>
                    </a:lnTo>
                    <a:cubicBezTo>
                      <a:pt x="28454" y="0"/>
                      <a:pt x="33565" y="2117"/>
                      <a:pt x="37333" y="5885"/>
                    </a:cubicBezTo>
                    <a:cubicBezTo>
                      <a:pt x="41102" y="9654"/>
                      <a:pt x="43219" y="14764"/>
                      <a:pt x="43219" y="20094"/>
                    </a:cubicBezTo>
                    <a:lnTo>
                      <a:pt x="43219" y="20094"/>
                    </a:lnTo>
                    <a:cubicBezTo>
                      <a:pt x="43219" y="25423"/>
                      <a:pt x="41102" y="30534"/>
                      <a:pt x="37333" y="34302"/>
                    </a:cubicBezTo>
                    <a:cubicBezTo>
                      <a:pt x="33565" y="38070"/>
                      <a:pt x="28454" y="40187"/>
                      <a:pt x="23125" y="40187"/>
                    </a:cubicBezTo>
                    <a:lnTo>
                      <a:pt x="20094" y="40187"/>
                    </a:lnTo>
                    <a:cubicBezTo>
                      <a:pt x="14764" y="40187"/>
                      <a:pt x="9654" y="38070"/>
                      <a:pt x="5885" y="34302"/>
                    </a:cubicBezTo>
                    <a:cubicBezTo>
                      <a:pt x="2117" y="30534"/>
                      <a:pt x="0" y="25423"/>
                      <a:pt x="0" y="20094"/>
                    </a:cubicBezTo>
                    <a:lnTo>
                      <a:pt x="0" y="20094"/>
                    </a:lnTo>
                    <a:cubicBezTo>
                      <a:pt x="0" y="14764"/>
                      <a:pt x="2117" y="9654"/>
                      <a:pt x="5885" y="5885"/>
                    </a:cubicBezTo>
                    <a:cubicBezTo>
                      <a:pt x="9654" y="2117"/>
                      <a:pt x="14764" y="0"/>
                      <a:pt x="20094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0" y="-47625"/>
                <a:ext cx="43219" cy="8781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 rot="-5400000">
              <a:off x="-7017" y="939599"/>
              <a:ext cx="200079" cy="186045"/>
              <a:chOff x="0" y="0"/>
              <a:chExt cx="43219" cy="40187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43219" cy="40187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0187">
                    <a:moveTo>
                      <a:pt x="20094" y="0"/>
                    </a:moveTo>
                    <a:lnTo>
                      <a:pt x="23125" y="0"/>
                    </a:lnTo>
                    <a:cubicBezTo>
                      <a:pt x="28454" y="0"/>
                      <a:pt x="33565" y="2117"/>
                      <a:pt x="37333" y="5885"/>
                    </a:cubicBezTo>
                    <a:cubicBezTo>
                      <a:pt x="41102" y="9654"/>
                      <a:pt x="43219" y="14764"/>
                      <a:pt x="43219" y="20094"/>
                    </a:cubicBezTo>
                    <a:lnTo>
                      <a:pt x="43219" y="20094"/>
                    </a:lnTo>
                    <a:cubicBezTo>
                      <a:pt x="43219" y="25423"/>
                      <a:pt x="41102" y="30534"/>
                      <a:pt x="37333" y="34302"/>
                    </a:cubicBezTo>
                    <a:cubicBezTo>
                      <a:pt x="33565" y="38070"/>
                      <a:pt x="28454" y="40187"/>
                      <a:pt x="23125" y="40187"/>
                    </a:cubicBezTo>
                    <a:lnTo>
                      <a:pt x="20094" y="40187"/>
                    </a:lnTo>
                    <a:cubicBezTo>
                      <a:pt x="14764" y="40187"/>
                      <a:pt x="9654" y="38070"/>
                      <a:pt x="5885" y="34302"/>
                    </a:cubicBezTo>
                    <a:cubicBezTo>
                      <a:pt x="2117" y="30534"/>
                      <a:pt x="0" y="25423"/>
                      <a:pt x="0" y="20094"/>
                    </a:cubicBezTo>
                    <a:lnTo>
                      <a:pt x="0" y="20094"/>
                    </a:lnTo>
                    <a:cubicBezTo>
                      <a:pt x="0" y="14764"/>
                      <a:pt x="2117" y="9654"/>
                      <a:pt x="5885" y="5885"/>
                    </a:cubicBezTo>
                    <a:cubicBezTo>
                      <a:pt x="9654" y="2117"/>
                      <a:pt x="14764" y="0"/>
                      <a:pt x="20094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0" y="-47625"/>
                <a:ext cx="43219" cy="8781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 rot="-5400000">
              <a:off x="-7017" y="1665556"/>
              <a:ext cx="200079" cy="186045"/>
              <a:chOff x="0" y="0"/>
              <a:chExt cx="43219" cy="40187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43219" cy="40187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0187">
                    <a:moveTo>
                      <a:pt x="20094" y="0"/>
                    </a:moveTo>
                    <a:lnTo>
                      <a:pt x="23125" y="0"/>
                    </a:lnTo>
                    <a:cubicBezTo>
                      <a:pt x="28454" y="0"/>
                      <a:pt x="33565" y="2117"/>
                      <a:pt x="37333" y="5885"/>
                    </a:cubicBezTo>
                    <a:cubicBezTo>
                      <a:pt x="41102" y="9654"/>
                      <a:pt x="43219" y="14764"/>
                      <a:pt x="43219" y="20094"/>
                    </a:cubicBezTo>
                    <a:lnTo>
                      <a:pt x="43219" y="20094"/>
                    </a:lnTo>
                    <a:cubicBezTo>
                      <a:pt x="43219" y="25423"/>
                      <a:pt x="41102" y="30534"/>
                      <a:pt x="37333" y="34302"/>
                    </a:cubicBezTo>
                    <a:cubicBezTo>
                      <a:pt x="33565" y="38070"/>
                      <a:pt x="28454" y="40187"/>
                      <a:pt x="23125" y="40187"/>
                    </a:cubicBezTo>
                    <a:lnTo>
                      <a:pt x="20094" y="40187"/>
                    </a:lnTo>
                    <a:cubicBezTo>
                      <a:pt x="14764" y="40187"/>
                      <a:pt x="9654" y="38070"/>
                      <a:pt x="5885" y="34302"/>
                    </a:cubicBezTo>
                    <a:cubicBezTo>
                      <a:pt x="2117" y="30534"/>
                      <a:pt x="0" y="25423"/>
                      <a:pt x="0" y="20094"/>
                    </a:cubicBezTo>
                    <a:lnTo>
                      <a:pt x="0" y="20094"/>
                    </a:lnTo>
                    <a:cubicBezTo>
                      <a:pt x="0" y="14764"/>
                      <a:pt x="2117" y="9654"/>
                      <a:pt x="5885" y="5885"/>
                    </a:cubicBezTo>
                    <a:cubicBezTo>
                      <a:pt x="9654" y="2117"/>
                      <a:pt x="14764" y="0"/>
                      <a:pt x="20094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7" name="TextBox 37"/>
              <p:cNvSpPr txBox="1"/>
              <p:nvPr/>
            </p:nvSpPr>
            <p:spPr>
              <a:xfrm>
                <a:off x="0" y="-47625"/>
                <a:ext cx="43219" cy="8781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 rot="-5400000">
              <a:off x="-7017" y="3084835"/>
              <a:ext cx="200079" cy="186045"/>
              <a:chOff x="0" y="0"/>
              <a:chExt cx="43219" cy="40187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43219" cy="40187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0187">
                    <a:moveTo>
                      <a:pt x="20094" y="0"/>
                    </a:moveTo>
                    <a:lnTo>
                      <a:pt x="23125" y="0"/>
                    </a:lnTo>
                    <a:cubicBezTo>
                      <a:pt x="28454" y="0"/>
                      <a:pt x="33565" y="2117"/>
                      <a:pt x="37333" y="5885"/>
                    </a:cubicBezTo>
                    <a:cubicBezTo>
                      <a:pt x="41102" y="9654"/>
                      <a:pt x="43219" y="14764"/>
                      <a:pt x="43219" y="20094"/>
                    </a:cubicBezTo>
                    <a:lnTo>
                      <a:pt x="43219" y="20094"/>
                    </a:lnTo>
                    <a:cubicBezTo>
                      <a:pt x="43219" y="25423"/>
                      <a:pt x="41102" y="30534"/>
                      <a:pt x="37333" y="34302"/>
                    </a:cubicBezTo>
                    <a:cubicBezTo>
                      <a:pt x="33565" y="38070"/>
                      <a:pt x="28454" y="40187"/>
                      <a:pt x="23125" y="40187"/>
                    </a:cubicBezTo>
                    <a:lnTo>
                      <a:pt x="20094" y="40187"/>
                    </a:lnTo>
                    <a:cubicBezTo>
                      <a:pt x="14764" y="40187"/>
                      <a:pt x="9654" y="38070"/>
                      <a:pt x="5885" y="34302"/>
                    </a:cubicBezTo>
                    <a:cubicBezTo>
                      <a:pt x="2117" y="30534"/>
                      <a:pt x="0" y="25423"/>
                      <a:pt x="0" y="20094"/>
                    </a:cubicBezTo>
                    <a:lnTo>
                      <a:pt x="0" y="20094"/>
                    </a:lnTo>
                    <a:cubicBezTo>
                      <a:pt x="0" y="14764"/>
                      <a:pt x="2117" y="9654"/>
                      <a:pt x="5885" y="5885"/>
                    </a:cubicBezTo>
                    <a:cubicBezTo>
                      <a:pt x="9654" y="2117"/>
                      <a:pt x="14764" y="0"/>
                      <a:pt x="20094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0" y="-47625"/>
                <a:ext cx="43219" cy="8781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41" name="Group 41"/>
            <p:cNvGrpSpPr/>
            <p:nvPr/>
          </p:nvGrpSpPr>
          <p:grpSpPr>
            <a:xfrm rot="-5400000">
              <a:off x="-7017" y="3810793"/>
              <a:ext cx="200079" cy="186045"/>
              <a:chOff x="0" y="0"/>
              <a:chExt cx="43219" cy="40187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43219" cy="40187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0187">
                    <a:moveTo>
                      <a:pt x="20094" y="0"/>
                    </a:moveTo>
                    <a:lnTo>
                      <a:pt x="23125" y="0"/>
                    </a:lnTo>
                    <a:cubicBezTo>
                      <a:pt x="28454" y="0"/>
                      <a:pt x="33565" y="2117"/>
                      <a:pt x="37333" y="5885"/>
                    </a:cubicBezTo>
                    <a:cubicBezTo>
                      <a:pt x="41102" y="9654"/>
                      <a:pt x="43219" y="14764"/>
                      <a:pt x="43219" y="20094"/>
                    </a:cubicBezTo>
                    <a:lnTo>
                      <a:pt x="43219" y="20094"/>
                    </a:lnTo>
                    <a:cubicBezTo>
                      <a:pt x="43219" y="25423"/>
                      <a:pt x="41102" y="30534"/>
                      <a:pt x="37333" y="34302"/>
                    </a:cubicBezTo>
                    <a:cubicBezTo>
                      <a:pt x="33565" y="38070"/>
                      <a:pt x="28454" y="40187"/>
                      <a:pt x="23125" y="40187"/>
                    </a:cubicBezTo>
                    <a:lnTo>
                      <a:pt x="20094" y="40187"/>
                    </a:lnTo>
                    <a:cubicBezTo>
                      <a:pt x="14764" y="40187"/>
                      <a:pt x="9654" y="38070"/>
                      <a:pt x="5885" y="34302"/>
                    </a:cubicBezTo>
                    <a:cubicBezTo>
                      <a:pt x="2117" y="30534"/>
                      <a:pt x="0" y="25423"/>
                      <a:pt x="0" y="20094"/>
                    </a:cubicBezTo>
                    <a:lnTo>
                      <a:pt x="0" y="20094"/>
                    </a:lnTo>
                    <a:cubicBezTo>
                      <a:pt x="0" y="14764"/>
                      <a:pt x="2117" y="9654"/>
                      <a:pt x="5885" y="5885"/>
                    </a:cubicBezTo>
                    <a:cubicBezTo>
                      <a:pt x="9654" y="2117"/>
                      <a:pt x="14764" y="0"/>
                      <a:pt x="20094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0" y="-47625"/>
                <a:ext cx="43219" cy="8781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44" name="Group 44"/>
            <p:cNvGrpSpPr/>
            <p:nvPr/>
          </p:nvGrpSpPr>
          <p:grpSpPr>
            <a:xfrm rot="-5400000">
              <a:off x="-7017" y="5988665"/>
              <a:ext cx="200079" cy="186045"/>
              <a:chOff x="0" y="0"/>
              <a:chExt cx="43219" cy="40187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43219" cy="40187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0187">
                    <a:moveTo>
                      <a:pt x="20094" y="0"/>
                    </a:moveTo>
                    <a:lnTo>
                      <a:pt x="23125" y="0"/>
                    </a:lnTo>
                    <a:cubicBezTo>
                      <a:pt x="28454" y="0"/>
                      <a:pt x="33565" y="2117"/>
                      <a:pt x="37333" y="5885"/>
                    </a:cubicBezTo>
                    <a:cubicBezTo>
                      <a:pt x="41102" y="9654"/>
                      <a:pt x="43219" y="14764"/>
                      <a:pt x="43219" y="20094"/>
                    </a:cubicBezTo>
                    <a:lnTo>
                      <a:pt x="43219" y="20094"/>
                    </a:lnTo>
                    <a:cubicBezTo>
                      <a:pt x="43219" y="25423"/>
                      <a:pt x="41102" y="30534"/>
                      <a:pt x="37333" y="34302"/>
                    </a:cubicBezTo>
                    <a:cubicBezTo>
                      <a:pt x="33565" y="38070"/>
                      <a:pt x="28454" y="40187"/>
                      <a:pt x="23125" y="40187"/>
                    </a:cubicBezTo>
                    <a:lnTo>
                      <a:pt x="20094" y="40187"/>
                    </a:lnTo>
                    <a:cubicBezTo>
                      <a:pt x="14764" y="40187"/>
                      <a:pt x="9654" y="38070"/>
                      <a:pt x="5885" y="34302"/>
                    </a:cubicBezTo>
                    <a:cubicBezTo>
                      <a:pt x="2117" y="30534"/>
                      <a:pt x="0" y="25423"/>
                      <a:pt x="0" y="20094"/>
                    </a:cubicBezTo>
                    <a:lnTo>
                      <a:pt x="0" y="20094"/>
                    </a:lnTo>
                    <a:cubicBezTo>
                      <a:pt x="0" y="14764"/>
                      <a:pt x="2117" y="9654"/>
                      <a:pt x="5885" y="5885"/>
                    </a:cubicBezTo>
                    <a:cubicBezTo>
                      <a:pt x="9654" y="2117"/>
                      <a:pt x="14764" y="0"/>
                      <a:pt x="20094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46" name="TextBox 46"/>
              <p:cNvSpPr txBox="1"/>
              <p:nvPr/>
            </p:nvSpPr>
            <p:spPr>
              <a:xfrm>
                <a:off x="0" y="-47625"/>
                <a:ext cx="43219" cy="8781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47" name="Group 47"/>
            <p:cNvGrpSpPr/>
            <p:nvPr/>
          </p:nvGrpSpPr>
          <p:grpSpPr>
            <a:xfrm rot="-5400000">
              <a:off x="-7017" y="5262708"/>
              <a:ext cx="200079" cy="186045"/>
              <a:chOff x="0" y="0"/>
              <a:chExt cx="43219" cy="40187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0" y="0"/>
                <a:ext cx="43219" cy="40187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0187">
                    <a:moveTo>
                      <a:pt x="20094" y="0"/>
                    </a:moveTo>
                    <a:lnTo>
                      <a:pt x="23125" y="0"/>
                    </a:lnTo>
                    <a:cubicBezTo>
                      <a:pt x="28454" y="0"/>
                      <a:pt x="33565" y="2117"/>
                      <a:pt x="37333" y="5885"/>
                    </a:cubicBezTo>
                    <a:cubicBezTo>
                      <a:pt x="41102" y="9654"/>
                      <a:pt x="43219" y="14764"/>
                      <a:pt x="43219" y="20094"/>
                    </a:cubicBezTo>
                    <a:lnTo>
                      <a:pt x="43219" y="20094"/>
                    </a:lnTo>
                    <a:cubicBezTo>
                      <a:pt x="43219" y="25423"/>
                      <a:pt x="41102" y="30534"/>
                      <a:pt x="37333" y="34302"/>
                    </a:cubicBezTo>
                    <a:cubicBezTo>
                      <a:pt x="33565" y="38070"/>
                      <a:pt x="28454" y="40187"/>
                      <a:pt x="23125" y="40187"/>
                    </a:cubicBezTo>
                    <a:lnTo>
                      <a:pt x="20094" y="40187"/>
                    </a:lnTo>
                    <a:cubicBezTo>
                      <a:pt x="14764" y="40187"/>
                      <a:pt x="9654" y="38070"/>
                      <a:pt x="5885" y="34302"/>
                    </a:cubicBezTo>
                    <a:cubicBezTo>
                      <a:pt x="2117" y="30534"/>
                      <a:pt x="0" y="25423"/>
                      <a:pt x="0" y="20094"/>
                    </a:cubicBezTo>
                    <a:lnTo>
                      <a:pt x="0" y="20094"/>
                    </a:lnTo>
                    <a:cubicBezTo>
                      <a:pt x="0" y="14764"/>
                      <a:pt x="2117" y="9654"/>
                      <a:pt x="5885" y="5885"/>
                    </a:cubicBezTo>
                    <a:cubicBezTo>
                      <a:pt x="9654" y="2117"/>
                      <a:pt x="14764" y="0"/>
                      <a:pt x="20094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49" name="TextBox 49"/>
              <p:cNvSpPr txBox="1"/>
              <p:nvPr/>
            </p:nvSpPr>
            <p:spPr>
              <a:xfrm>
                <a:off x="0" y="-47625"/>
                <a:ext cx="43219" cy="8781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50" name="Group 50"/>
            <p:cNvGrpSpPr/>
            <p:nvPr/>
          </p:nvGrpSpPr>
          <p:grpSpPr>
            <a:xfrm rot="-5400000">
              <a:off x="-7017" y="4536750"/>
              <a:ext cx="200079" cy="186045"/>
              <a:chOff x="0" y="0"/>
              <a:chExt cx="43219" cy="40187"/>
            </a:xfrm>
          </p:grpSpPr>
          <p:sp>
            <p:nvSpPr>
              <p:cNvPr id="51" name="Freeform 51"/>
              <p:cNvSpPr/>
              <p:nvPr/>
            </p:nvSpPr>
            <p:spPr>
              <a:xfrm>
                <a:off x="0" y="0"/>
                <a:ext cx="43219" cy="40187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0187">
                    <a:moveTo>
                      <a:pt x="20094" y="0"/>
                    </a:moveTo>
                    <a:lnTo>
                      <a:pt x="23125" y="0"/>
                    </a:lnTo>
                    <a:cubicBezTo>
                      <a:pt x="28454" y="0"/>
                      <a:pt x="33565" y="2117"/>
                      <a:pt x="37333" y="5885"/>
                    </a:cubicBezTo>
                    <a:cubicBezTo>
                      <a:pt x="41102" y="9654"/>
                      <a:pt x="43219" y="14764"/>
                      <a:pt x="43219" y="20094"/>
                    </a:cubicBezTo>
                    <a:lnTo>
                      <a:pt x="43219" y="20094"/>
                    </a:lnTo>
                    <a:cubicBezTo>
                      <a:pt x="43219" y="25423"/>
                      <a:pt x="41102" y="30534"/>
                      <a:pt x="37333" y="34302"/>
                    </a:cubicBezTo>
                    <a:cubicBezTo>
                      <a:pt x="33565" y="38070"/>
                      <a:pt x="28454" y="40187"/>
                      <a:pt x="23125" y="40187"/>
                    </a:cubicBezTo>
                    <a:lnTo>
                      <a:pt x="20094" y="40187"/>
                    </a:lnTo>
                    <a:cubicBezTo>
                      <a:pt x="14764" y="40187"/>
                      <a:pt x="9654" y="38070"/>
                      <a:pt x="5885" y="34302"/>
                    </a:cubicBezTo>
                    <a:cubicBezTo>
                      <a:pt x="2117" y="30534"/>
                      <a:pt x="0" y="25423"/>
                      <a:pt x="0" y="20094"/>
                    </a:cubicBezTo>
                    <a:lnTo>
                      <a:pt x="0" y="20094"/>
                    </a:lnTo>
                    <a:cubicBezTo>
                      <a:pt x="0" y="14764"/>
                      <a:pt x="2117" y="9654"/>
                      <a:pt x="5885" y="5885"/>
                    </a:cubicBezTo>
                    <a:cubicBezTo>
                      <a:pt x="9654" y="2117"/>
                      <a:pt x="14764" y="0"/>
                      <a:pt x="20094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52" name="TextBox 52"/>
              <p:cNvSpPr txBox="1"/>
              <p:nvPr/>
            </p:nvSpPr>
            <p:spPr>
              <a:xfrm>
                <a:off x="0" y="-47625"/>
                <a:ext cx="43219" cy="8781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3" name="TextBox 53"/>
            <p:cNvSpPr txBox="1"/>
            <p:nvPr/>
          </p:nvSpPr>
          <p:spPr>
            <a:xfrm>
              <a:off x="311973" y="-123825"/>
              <a:ext cx="9389265" cy="72578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благотворительные счета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фронт-офис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доходы физических лиц, полученные из-за границы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взаимодействие с внешними системами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ежедневная и регламентная отчётность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электронный архив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программное проведение документов (STP)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наличное денежное обращение</a:t>
              </a:r>
            </a:p>
            <a:p>
              <a:pPr algn="l">
                <a:lnSpc>
                  <a:spcPts val="4339"/>
                </a:lnSpc>
              </a:pPr>
              <a:endPara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3693815" y="1215708"/>
            <a:ext cx="10900371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ФУНКЦИОНАЛЬНЫЕ КОМПЛЕКСЫ</a:t>
            </a:r>
          </a:p>
        </p:txBody>
      </p:sp>
      <p:sp>
        <p:nvSpPr>
          <p:cNvPr id="55" name="Freeform 55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sp>
        <p:nvSpPr>
          <p:cNvPr id="56" name="Freeform 56"/>
          <p:cNvSpPr/>
          <p:nvPr/>
        </p:nvSpPr>
        <p:spPr>
          <a:xfrm flipH="1" flipV="1">
            <a:off x="1028700" y="-1277718"/>
            <a:ext cx="1845914" cy="2909033"/>
          </a:xfrm>
          <a:custGeom>
            <a:avLst/>
            <a:gdLst/>
            <a:ahLst/>
            <a:cxnLst/>
            <a:rect l="l" t="t" r="r" b="b"/>
            <a:pathLst>
              <a:path w="1845914" h="2909033">
                <a:moveTo>
                  <a:pt x="1845914" y="2909033"/>
                </a:moveTo>
                <a:lnTo>
                  <a:pt x="0" y="2909033"/>
                </a:lnTo>
                <a:lnTo>
                  <a:pt x="0" y="0"/>
                </a:lnTo>
                <a:lnTo>
                  <a:pt x="1845914" y="0"/>
                </a:lnTo>
                <a:lnTo>
                  <a:pt x="1845914" y="2909033"/>
                </a:lnTo>
                <a:close/>
              </a:path>
            </a:pathLst>
          </a:custGeom>
          <a:blipFill>
            <a:blip r:embed="rId3">
              <a:alphaModFix amt="52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98572" y="1789204"/>
            <a:ext cx="14890829" cy="588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Карточка клиента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98572" y="6186170"/>
            <a:ext cx="14890829" cy="588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Анкета клиента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693815" y="653189"/>
            <a:ext cx="10900371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ЕДИНОЕ ДОСЬЕ КЛИЕНТА</a:t>
            </a:r>
          </a:p>
        </p:txBody>
      </p:sp>
      <p:sp>
        <p:nvSpPr>
          <p:cNvPr id="5" name="Freeform 5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598572" y="2501039"/>
            <a:ext cx="15639344" cy="3265170"/>
            <a:chOff x="0" y="0"/>
            <a:chExt cx="20852458" cy="4353560"/>
          </a:xfrm>
        </p:grpSpPr>
        <p:grpSp>
          <p:nvGrpSpPr>
            <p:cNvPr id="7" name="Group 7"/>
            <p:cNvGrpSpPr/>
            <p:nvPr/>
          </p:nvGrpSpPr>
          <p:grpSpPr>
            <a:xfrm rot="-5400000">
              <a:off x="5157" y="183216"/>
              <a:ext cx="172341" cy="182655"/>
              <a:chOff x="0" y="0"/>
              <a:chExt cx="43219" cy="45805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rot="-5400000">
              <a:off x="5157" y="3980357"/>
              <a:ext cx="172341" cy="182655"/>
              <a:chOff x="0" y="0"/>
              <a:chExt cx="43219" cy="4580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292085" y="-104775"/>
              <a:ext cx="20560373" cy="4458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ввод нового клиента с контролем на обязательность заполнения основных и дополнительных параметров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просмотр, редактирование записей о клиентах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ведение карточки клиента, корректировка параметров клиента с отражением в ведомости изменений атрибутов клиента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быстрый и удобный поиск клиента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просмотр активов и пассивов банка, связанных с клиентом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закрытие клиента при соблюдении соответствующих условий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 rot="-5400000">
              <a:off x="5157" y="816073"/>
              <a:ext cx="172341" cy="182655"/>
              <a:chOff x="0" y="0"/>
              <a:chExt cx="43219" cy="45805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 rot="-5400000">
              <a:off x="5157" y="1448930"/>
              <a:ext cx="172341" cy="182655"/>
              <a:chOff x="0" y="0"/>
              <a:chExt cx="43219" cy="45805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 rot="-5400000">
              <a:off x="5157" y="2081786"/>
              <a:ext cx="172341" cy="182655"/>
              <a:chOff x="0" y="0"/>
              <a:chExt cx="43219" cy="45805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 rot="-5400000">
              <a:off x="5157" y="2714643"/>
              <a:ext cx="172341" cy="182655"/>
              <a:chOff x="0" y="0"/>
              <a:chExt cx="43219" cy="4580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 rot="-5400000">
              <a:off x="5157" y="3347500"/>
              <a:ext cx="172341" cy="182655"/>
              <a:chOff x="0" y="0"/>
              <a:chExt cx="43219" cy="45805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1598572" y="6869430"/>
            <a:ext cx="15332412" cy="2312670"/>
            <a:chOff x="0" y="0"/>
            <a:chExt cx="20443216" cy="3083560"/>
          </a:xfrm>
        </p:grpSpPr>
        <p:grpSp>
          <p:nvGrpSpPr>
            <p:cNvPr id="30" name="Group 30"/>
            <p:cNvGrpSpPr/>
            <p:nvPr/>
          </p:nvGrpSpPr>
          <p:grpSpPr>
            <a:xfrm rot="-5400000">
              <a:off x="5157" y="157816"/>
              <a:ext cx="172341" cy="182655"/>
              <a:chOff x="0" y="0"/>
              <a:chExt cx="43219" cy="45805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3" name="TextBox 33"/>
            <p:cNvSpPr txBox="1"/>
            <p:nvPr/>
          </p:nvSpPr>
          <p:spPr>
            <a:xfrm>
              <a:off x="292085" y="-104775"/>
              <a:ext cx="20151131" cy="3188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сканирование, хранение, просмотр, редактирование и удаление бумажных анкет клиентов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расчёт и хранение информации для обоснования высокой степени риска (в случае её присвоения)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хранение решений ответственного должностного лица о дальнейших действиях банка в отношении клиента и сроках выполнения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запись результатов дополнительных мероприятий, проведенных банком при идентификации клиента</a:t>
              </a:r>
            </a:p>
          </p:txBody>
        </p:sp>
        <p:grpSp>
          <p:nvGrpSpPr>
            <p:cNvPr id="34" name="Group 34"/>
            <p:cNvGrpSpPr/>
            <p:nvPr/>
          </p:nvGrpSpPr>
          <p:grpSpPr>
            <a:xfrm rot="-5400000">
              <a:off x="5157" y="816073"/>
              <a:ext cx="172341" cy="182655"/>
              <a:chOff x="0" y="0"/>
              <a:chExt cx="43219" cy="45805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 rot="-5400000">
              <a:off x="5157" y="1448930"/>
              <a:ext cx="172341" cy="182655"/>
              <a:chOff x="0" y="0"/>
              <a:chExt cx="43219" cy="45805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 rot="-5400000">
              <a:off x="5157" y="2714643"/>
              <a:ext cx="172341" cy="182655"/>
              <a:chOff x="0" y="0"/>
              <a:chExt cx="43219" cy="45805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42" name="TextBox 42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98572" y="2009458"/>
            <a:ext cx="14890829" cy="588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Учредители клиента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98572" y="5138737"/>
            <a:ext cx="14890829" cy="588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Расчет степени риска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98572" y="8643507"/>
            <a:ext cx="14890829" cy="588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Кроме этого ФК позволяет вести категории клиентов.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693815" y="653189"/>
            <a:ext cx="10900371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ЕДИНОЕ ДОСЬЕ КЛИЕНТА</a:t>
            </a:r>
          </a:p>
        </p:txBody>
      </p:sp>
      <p:sp>
        <p:nvSpPr>
          <p:cNvPr id="6" name="Freeform 6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598572" y="2721293"/>
            <a:ext cx="15639344" cy="1836420"/>
            <a:chOff x="0" y="0"/>
            <a:chExt cx="20852458" cy="2448560"/>
          </a:xfrm>
        </p:grpSpPr>
        <p:grpSp>
          <p:nvGrpSpPr>
            <p:cNvPr id="8" name="Group 8"/>
            <p:cNvGrpSpPr/>
            <p:nvPr/>
          </p:nvGrpSpPr>
          <p:grpSpPr>
            <a:xfrm rot="-5400000">
              <a:off x="5157" y="183216"/>
              <a:ext cx="172341" cy="182655"/>
              <a:chOff x="0" y="0"/>
              <a:chExt cx="43219" cy="45805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292085" y="-104775"/>
              <a:ext cx="20560373" cy="2553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ведение списка учредителей клиента (юридических и физических лиц)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добавление, редактирование, удаление информации об учредителях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ведение информации о величине доли участия учредителя, статусе учредителя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закрытие учредителя либо его процентной доли в случае если они более не действительны</a:t>
              </a:r>
            </a:p>
          </p:txBody>
        </p:sp>
        <p:grpSp>
          <p:nvGrpSpPr>
            <p:cNvPr id="12" name="Group 12"/>
            <p:cNvGrpSpPr/>
            <p:nvPr/>
          </p:nvGrpSpPr>
          <p:grpSpPr>
            <a:xfrm rot="-5400000">
              <a:off x="5157" y="816073"/>
              <a:ext cx="172341" cy="182655"/>
              <a:chOff x="0" y="0"/>
              <a:chExt cx="43219" cy="4580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-5400000">
              <a:off x="5157" y="1448930"/>
              <a:ext cx="172341" cy="182655"/>
              <a:chOff x="0" y="0"/>
              <a:chExt cx="43219" cy="45805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-5400000">
              <a:off x="5157" y="2081786"/>
              <a:ext cx="172341" cy="182655"/>
              <a:chOff x="0" y="0"/>
              <a:chExt cx="43219" cy="45805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21" name="Group 21"/>
          <p:cNvGrpSpPr/>
          <p:nvPr/>
        </p:nvGrpSpPr>
        <p:grpSpPr>
          <a:xfrm>
            <a:off x="1598572" y="5860098"/>
            <a:ext cx="15332412" cy="2312670"/>
            <a:chOff x="0" y="0"/>
            <a:chExt cx="20443216" cy="3083560"/>
          </a:xfrm>
        </p:grpSpPr>
        <p:grpSp>
          <p:nvGrpSpPr>
            <p:cNvPr id="22" name="Group 22"/>
            <p:cNvGrpSpPr/>
            <p:nvPr/>
          </p:nvGrpSpPr>
          <p:grpSpPr>
            <a:xfrm rot="-5400000">
              <a:off x="5157" y="157816"/>
              <a:ext cx="172341" cy="182655"/>
              <a:chOff x="0" y="0"/>
              <a:chExt cx="43219" cy="45805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5" name="TextBox 25"/>
            <p:cNvSpPr txBox="1"/>
            <p:nvPr/>
          </p:nvSpPr>
          <p:spPr>
            <a:xfrm>
              <a:off x="292085" y="-104775"/>
              <a:ext cx="20151131" cy="3188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риск по профилю клиента - юридического лица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риск по профилю клиента - индивидуального предпринимателя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риск по видам операций клиента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риск по географическому фактору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расчёт итоговой степени риска клиентов</a:t>
              </a:r>
            </a:p>
          </p:txBody>
        </p:sp>
        <p:grpSp>
          <p:nvGrpSpPr>
            <p:cNvPr id="26" name="Group 26"/>
            <p:cNvGrpSpPr/>
            <p:nvPr/>
          </p:nvGrpSpPr>
          <p:grpSpPr>
            <a:xfrm rot="-5400000">
              <a:off x="5157" y="816073"/>
              <a:ext cx="172341" cy="182655"/>
              <a:chOff x="0" y="0"/>
              <a:chExt cx="43219" cy="45805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 rot="-5400000">
              <a:off x="5157" y="1448930"/>
              <a:ext cx="172341" cy="182655"/>
              <a:chOff x="0" y="0"/>
              <a:chExt cx="43219" cy="45805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 rot="-5400000">
              <a:off x="5157" y="2714643"/>
              <a:ext cx="172341" cy="182655"/>
              <a:chOff x="0" y="0"/>
              <a:chExt cx="43219" cy="45805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 rot="-5400000">
              <a:off x="5157" y="2078470"/>
              <a:ext cx="172341" cy="182655"/>
              <a:chOff x="0" y="0"/>
              <a:chExt cx="43219" cy="45805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7" name="TextBox 37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19303" y="3549527"/>
            <a:ext cx="8247411" cy="3741420"/>
            <a:chOff x="0" y="0"/>
            <a:chExt cx="10996548" cy="4988560"/>
          </a:xfrm>
        </p:grpSpPr>
        <p:grpSp>
          <p:nvGrpSpPr>
            <p:cNvPr id="4" name="Group 4"/>
            <p:cNvGrpSpPr/>
            <p:nvPr/>
          </p:nvGrpSpPr>
          <p:grpSpPr>
            <a:xfrm rot="-5400000">
              <a:off x="5157" y="183216"/>
              <a:ext cx="172341" cy="182655"/>
              <a:chOff x="0" y="0"/>
              <a:chExt cx="43219" cy="45805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292085" y="-104775"/>
              <a:ext cx="10704462" cy="5093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ведение в электронном виде в карточке клиента карточки с образцами подписей ключевых лиц клиента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просмотр, печать, сохранение в файл образца подписи клиента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возможность просмотра Карточки с образцами подписей в момент проведения платежа по счёту клиента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ведение постоянных и временных карточек с образцами подписей</a:t>
              </a:r>
            </a:p>
          </p:txBody>
        </p:sp>
        <p:grpSp>
          <p:nvGrpSpPr>
            <p:cNvPr id="8" name="Group 8"/>
            <p:cNvGrpSpPr/>
            <p:nvPr/>
          </p:nvGrpSpPr>
          <p:grpSpPr>
            <a:xfrm rot="-5400000">
              <a:off x="5157" y="1427782"/>
              <a:ext cx="172341" cy="182655"/>
              <a:chOff x="0" y="0"/>
              <a:chExt cx="43219" cy="45805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 rot="-5400000">
              <a:off x="5157" y="2705023"/>
              <a:ext cx="172341" cy="182655"/>
              <a:chOff x="0" y="0"/>
              <a:chExt cx="43219" cy="45805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 rot="-5400000">
              <a:off x="5157" y="3983470"/>
              <a:ext cx="172341" cy="182655"/>
              <a:chOff x="0" y="0"/>
              <a:chExt cx="43219" cy="45805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17" name="Group 17"/>
          <p:cNvGrpSpPr/>
          <p:nvPr/>
        </p:nvGrpSpPr>
        <p:grpSpPr>
          <a:xfrm>
            <a:off x="10791784" y="2560285"/>
            <a:ext cx="6467516" cy="5528380"/>
            <a:chOff x="0" y="0"/>
            <a:chExt cx="885869" cy="75723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85869" cy="757234"/>
            </a:xfrm>
            <a:custGeom>
              <a:avLst/>
              <a:gdLst/>
              <a:ahLst/>
              <a:cxnLst/>
              <a:rect l="l" t="t" r="r" b="b"/>
              <a:pathLst>
                <a:path w="885869" h="757234">
                  <a:moveTo>
                    <a:pt x="27532" y="0"/>
                  </a:moveTo>
                  <a:lnTo>
                    <a:pt x="858337" y="0"/>
                  </a:lnTo>
                  <a:cubicBezTo>
                    <a:pt x="865639" y="0"/>
                    <a:pt x="872642" y="2901"/>
                    <a:pt x="877805" y="8064"/>
                  </a:cubicBezTo>
                  <a:cubicBezTo>
                    <a:pt x="882968" y="13227"/>
                    <a:pt x="885869" y="20230"/>
                    <a:pt x="885869" y="27532"/>
                  </a:cubicBezTo>
                  <a:lnTo>
                    <a:pt x="885869" y="729701"/>
                  </a:lnTo>
                  <a:cubicBezTo>
                    <a:pt x="885869" y="737003"/>
                    <a:pt x="882968" y="744006"/>
                    <a:pt x="877805" y="749170"/>
                  </a:cubicBezTo>
                  <a:cubicBezTo>
                    <a:pt x="872642" y="754333"/>
                    <a:pt x="865639" y="757234"/>
                    <a:pt x="858337" y="757234"/>
                  </a:cubicBezTo>
                  <a:lnTo>
                    <a:pt x="27532" y="757234"/>
                  </a:lnTo>
                  <a:cubicBezTo>
                    <a:pt x="12327" y="757234"/>
                    <a:pt x="0" y="744907"/>
                    <a:pt x="0" y="729701"/>
                  </a:cubicBezTo>
                  <a:lnTo>
                    <a:pt x="0" y="27532"/>
                  </a:lnTo>
                  <a:cubicBezTo>
                    <a:pt x="0" y="20230"/>
                    <a:pt x="2901" y="13227"/>
                    <a:pt x="8064" y="8064"/>
                  </a:cubicBezTo>
                  <a:cubicBezTo>
                    <a:pt x="13227" y="2901"/>
                    <a:pt x="20230" y="0"/>
                    <a:pt x="27532" y="0"/>
                  </a:cubicBezTo>
                  <a:close/>
                </a:path>
              </a:pathLst>
            </a:custGeom>
            <a:blipFill>
              <a:blip r:embed="rId3"/>
              <a:stretch>
                <a:fillRect t="-410" b="-410"/>
              </a:stretch>
            </a:blipFill>
            <a:ln w="47625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sp>
        <p:nvSpPr>
          <p:cNvPr id="19" name="TextBox 19"/>
          <p:cNvSpPr txBox="1"/>
          <p:nvPr/>
        </p:nvSpPr>
        <p:spPr>
          <a:xfrm>
            <a:off x="1019303" y="2723392"/>
            <a:ext cx="14890829" cy="588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Карточки с образцами подписей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693815" y="914400"/>
            <a:ext cx="10900371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ЕДИНОЕ ДОСЬЕ КЛИЕНТА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6956" y="2156143"/>
            <a:ext cx="14890829" cy="588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Открытие и ведение счетов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693815" y="914400"/>
            <a:ext cx="10900371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РАСЧЕТНО-КАССОВОЕ ОБСЛУЖИВАНИЕ</a:t>
            </a:r>
          </a:p>
        </p:txBody>
      </p:sp>
      <p:sp>
        <p:nvSpPr>
          <p:cNvPr id="4" name="Freeform 4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584519" y="2884647"/>
            <a:ext cx="15270228" cy="5725001"/>
            <a:chOff x="-189915" y="-104775"/>
            <a:chExt cx="20360303" cy="7633335"/>
          </a:xfrm>
        </p:grpSpPr>
        <p:grpSp>
          <p:nvGrpSpPr>
            <p:cNvPr id="6" name="Group 6"/>
            <p:cNvGrpSpPr/>
            <p:nvPr/>
          </p:nvGrpSpPr>
          <p:grpSpPr>
            <a:xfrm rot="-5400000">
              <a:off x="5157" y="183216"/>
              <a:ext cx="172341" cy="182655"/>
              <a:chOff x="0" y="0"/>
              <a:chExt cx="43219" cy="4580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-5400000">
              <a:off x="-114373" y="2640944"/>
              <a:ext cx="221488" cy="372568"/>
              <a:chOff x="-12325" y="-47625"/>
              <a:chExt cx="55544" cy="9343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-12325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 rot="-5400000">
              <a:off x="-138947" y="5193629"/>
              <a:ext cx="270636" cy="372568"/>
              <a:chOff x="-24650" y="-47625"/>
              <a:chExt cx="67869" cy="9343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-2465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292085" y="-104775"/>
              <a:ext cx="19878303" cy="7633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ведение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(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открытие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редактирование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закрытие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)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балансовых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и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внебалансовых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счетов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аналитического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учёта</a:t>
              </a:r>
              <a:endParaRPr lang="en-US" sz="2700" spc="-81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algn="l">
                <a:lnSpc>
                  <a:spcPts val="3780"/>
                </a:lnSpc>
              </a:pP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редактирование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признаков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ареста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овердрафта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блокировки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и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прочее</a:t>
              </a:r>
              <a:endParaRPr lang="en-US" sz="2700" spc="-81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algn="l">
                <a:lnSpc>
                  <a:spcPts val="3780"/>
                </a:lnSpc>
              </a:pP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редактирование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признаков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аналитического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учёта</a:t>
              </a:r>
              <a:endParaRPr lang="en-US" sz="2700" spc="-81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algn="l">
                <a:lnSpc>
                  <a:spcPts val="3780"/>
                </a:lnSpc>
              </a:pP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передача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счетов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между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исполнителями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Ведение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журналов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передачи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счетов</a:t>
              </a:r>
              <a:endParaRPr lang="en-US" sz="2700" spc="-81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algn="l">
                <a:lnSpc>
                  <a:spcPts val="3780"/>
                </a:lnSpc>
              </a:pP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работа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со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сборными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счетами</a:t>
              </a:r>
              <a:endParaRPr lang="en-US" sz="2700" spc="-81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algn="l">
                <a:lnSpc>
                  <a:spcPts val="3780"/>
                </a:lnSpc>
              </a:pP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ведение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дополнительного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аналитического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учёта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на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сборных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счетах</a:t>
              </a:r>
              <a:endParaRPr lang="en-US" sz="2700" spc="-81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algn="l">
                <a:lnSpc>
                  <a:spcPts val="3780"/>
                </a:lnSpc>
              </a:pP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учёт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остатков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денежных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средств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по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закрытым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лицевым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счетам</a:t>
              </a:r>
              <a:endParaRPr lang="en-US" sz="2700" spc="-81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algn="l">
                <a:lnSpc>
                  <a:spcPts val="3780"/>
                </a:lnSpc>
              </a:pP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учёт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средств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на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промежуточных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счетах</a:t>
              </a:r>
              <a:endParaRPr lang="en-US" sz="2700" spc="-81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algn="l">
                <a:lnSpc>
                  <a:spcPts val="3780"/>
                </a:lnSpc>
              </a:pP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учёт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авансов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на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командировочные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расходы</a:t>
              </a:r>
              <a:endParaRPr lang="en-US" sz="2700" spc="-81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algn="l">
                <a:lnSpc>
                  <a:spcPts val="3780"/>
                </a:lnSpc>
              </a:pP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учёт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средств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в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счёт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неотложных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нужд</a:t>
              </a:r>
              <a:endParaRPr lang="en-US" sz="2700" spc="-81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algn="l">
                <a:lnSpc>
                  <a:spcPts val="3780"/>
                </a:lnSpc>
              </a:pP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формирование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и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предоставление</a:t>
              </a:r>
              <a:r>
                <a:rPr lang="en-US" sz="2700" spc="-81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выписок</a:t>
              </a:r>
              <a:endParaRPr lang="en-US" sz="2700" spc="-81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algn="l">
                <a:lnSpc>
                  <a:spcPts val="3780"/>
                </a:lnSpc>
              </a:pPr>
              <a:r>
                <a:rPr lang="en-US" sz="2700" spc="-81" dirty="0" err="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инкассо</a:t>
              </a:r>
              <a:endParaRPr lang="en-US" sz="2700" spc="-81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  <p:grpSp>
          <p:nvGrpSpPr>
            <p:cNvPr id="16" name="Group 16"/>
            <p:cNvGrpSpPr/>
            <p:nvPr/>
          </p:nvGrpSpPr>
          <p:grpSpPr>
            <a:xfrm rot="-5400000">
              <a:off x="-95527" y="726845"/>
              <a:ext cx="183797" cy="372568"/>
              <a:chOff x="-2873" y="-47625"/>
              <a:chExt cx="46092" cy="9343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-2873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 rot="-5400000">
              <a:off x="-120101" y="3279529"/>
              <a:ext cx="232945" cy="372568"/>
              <a:chOff x="-15198" y="-47625"/>
              <a:chExt cx="58417" cy="9343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-15198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 rot="-5400000">
              <a:off x="-144678" y="5832214"/>
              <a:ext cx="282093" cy="372568"/>
              <a:chOff x="-27523" y="-47625"/>
              <a:chExt cx="70742" cy="9343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-27523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 rot="-5400000">
              <a:off x="-101256" y="1365430"/>
              <a:ext cx="195254" cy="372568"/>
              <a:chOff x="-5746" y="-47625"/>
              <a:chExt cx="48965" cy="9343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-5746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 rot="-5400000">
              <a:off x="-125831" y="3918117"/>
              <a:ext cx="244405" cy="372568"/>
              <a:chOff x="-18072" y="-47625"/>
              <a:chExt cx="61291" cy="9343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-18072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 rot="-5400000">
              <a:off x="-150405" y="6470801"/>
              <a:ext cx="293553" cy="372568"/>
              <a:chOff x="-30397" y="-47625"/>
              <a:chExt cx="73616" cy="9343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-30397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 rot="-5400000">
              <a:off x="-106986" y="2004016"/>
              <a:ext cx="206714" cy="372568"/>
              <a:chOff x="-8620" y="-47625"/>
              <a:chExt cx="51839" cy="9343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-862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 rot="-5400000">
              <a:off x="-131560" y="4556702"/>
              <a:ext cx="255862" cy="372568"/>
              <a:chOff x="-20945" y="-47625"/>
              <a:chExt cx="64164" cy="93430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-20945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 rot="-5400000">
              <a:off x="-156132" y="7109384"/>
              <a:ext cx="305006" cy="372568"/>
              <a:chOff x="-33269" y="-47625"/>
              <a:chExt cx="76488" cy="93430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-33269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42" name="TextBox 42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6956" y="2156143"/>
            <a:ext cx="14890829" cy="588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Открытие и ведение счетов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693815" y="914400"/>
            <a:ext cx="10900371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РАСЧЕТНО-КАССОВОЕ ОБСЛУЖИВАНИЕ</a:t>
            </a:r>
          </a:p>
        </p:txBody>
      </p:sp>
      <p:sp>
        <p:nvSpPr>
          <p:cNvPr id="4" name="Freeform 4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726956" y="2963228"/>
            <a:ext cx="15127791" cy="5646420"/>
            <a:chOff x="0" y="0"/>
            <a:chExt cx="20170388" cy="7528560"/>
          </a:xfrm>
        </p:grpSpPr>
        <p:grpSp>
          <p:nvGrpSpPr>
            <p:cNvPr id="6" name="Group 6"/>
            <p:cNvGrpSpPr/>
            <p:nvPr/>
          </p:nvGrpSpPr>
          <p:grpSpPr>
            <a:xfrm rot="-5400000">
              <a:off x="5157" y="183216"/>
              <a:ext cx="172341" cy="182655"/>
              <a:chOff x="0" y="0"/>
              <a:chExt cx="43219" cy="4580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-5400000">
              <a:off x="5157" y="2711327"/>
              <a:ext cx="172341" cy="182655"/>
              <a:chOff x="0" y="0"/>
              <a:chExt cx="43219" cy="4580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 rot="-5400000">
              <a:off x="5157" y="5239438"/>
              <a:ext cx="172341" cy="182655"/>
              <a:chOff x="0" y="0"/>
              <a:chExt cx="43219" cy="4580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292085" y="-104775"/>
              <a:ext cx="19878303" cy="7633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ведение (открытие, редактирование, закрытие) балансовых и внебалансовых счетов аналитического учёта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редактирование признаков ареста, овердрафта, блокировки и прочее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редактирование признаков аналитического учёта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передача счетов между исполнителями. Ведение журналов передачи счетов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работа со сборными счетами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ведение дополнительного аналитического учёта на сборных счетах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учёт остатков денежных средств по закрытым лицевым счетам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учёт средств на промежуточных счетах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учёт авансов на командировочные расходы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учёт средств в счёт неотложных нужд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формирование и предоставление выписок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инкассо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 rot="-5400000">
              <a:off x="5157" y="816073"/>
              <a:ext cx="172341" cy="182655"/>
              <a:chOff x="0" y="0"/>
              <a:chExt cx="43219" cy="45805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 rot="-5400000">
              <a:off x="5157" y="3344184"/>
              <a:ext cx="172341" cy="182655"/>
              <a:chOff x="0" y="0"/>
              <a:chExt cx="43219" cy="45805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 rot="-5400000">
              <a:off x="5157" y="5872295"/>
              <a:ext cx="172341" cy="182655"/>
              <a:chOff x="0" y="0"/>
              <a:chExt cx="43219" cy="45805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 rot="-5400000">
              <a:off x="5157" y="1448930"/>
              <a:ext cx="172341" cy="182655"/>
              <a:chOff x="0" y="0"/>
              <a:chExt cx="43219" cy="45805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 rot="-5400000">
              <a:off x="5157" y="3977041"/>
              <a:ext cx="172341" cy="182655"/>
              <a:chOff x="0" y="0"/>
              <a:chExt cx="43219" cy="45805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 rot="-5400000">
              <a:off x="5157" y="6505152"/>
              <a:ext cx="172341" cy="182655"/>
              <a:chOff x="0" y="0"/>
              <a:chExt cx="43219" cy="45805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 rot="-5400000">
              <a:off x="5157" y="2081786"/>
              <a:ext cx="172341" cy="182655"/>
              <a:chOff x="0" y="0"/>
              <a:chExt cx="43219" cy="45805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 rot="-5400000">
              <a:off x="5157" y="4609898"/>
              <a:ext cx="172341" cy="182655"/>
              <a:chOff x="0" y="0"/>
              <a:chExt cx="43219" cy="45805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 rot="-5400000">
              <a:off x="5157" y="7138009"/>
              <a:ext cx="172341" cy="182655"/>
              <a:chOff x="0" y="0"/>
              <a:chExt cx="43219" cy="45805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42" name="TextBox 42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80104" y="3076937"/>
            <a:ext cx="14890829" cy="588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Ведение картотеки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693815" y="914400"/>
            <a:ext cx="10900371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РАСЧЕТНО-КАССОВОЕ ОБСЛУЖИВАНИЕ</a:t>
            </a:r>
          </a:p>
        </p:txBody>
      </p:sp>
      <p:sp>
        <p:nvSpPr>
          <p:cNvPr id="4" name="Freeform 4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580104" y="3884022"/>
            <a:ext cx="15127791" cy="2788920"/>
            <a:chOff x="0" y="0"/>
            <a:chExt cx="20170388" cy="3718560"/>
          </a:xfrm>
        </p:grpSpPr>
        <p:grpSp>
          <p:nvGrpSpPr>
            <p:cNvPr id="6" name="Group 6"/>
            <p:cNvGrpSpPr/>
            <p:nvPr/>
          </p:nvGrpSpPr>
          <p:grpSpPr>
            <a:xfrm rot="-5400000">
              <a:off x="5157" y="183216"/>
              <a:ext cx="172341" cy="182655"/>
              <a:chOff x="0" y="0"/>
              <a:chExt cx="43219" cy="4580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-5400000">
              <a:off x="5157" y="2711327"/>
              <a:ext cx="172341" cy="182655"/>
              <a:chOff x="0" y="0"/>
              <a:chExt cx="43219" cy="4580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292085" y="-104775"/>
              <a:ext cx="19878303" cy="3823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ведение картотек документов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выполнение операций частичной или полной оплаты, отказа от платежа, перемещения из картотеки в картотеку, изъятия из картотеки, начисления и оплаты пени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выполнение одиночных и групповых операций над документами картотеки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подготовка данных для проведения Республиканского зачёта и отражение его результатов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автоматическое и синхронное отражения осуществленных операций по внебалансовым счетам</a:t>
              </a:r>
            </a:p>
          </p:txBody>
        </p:sp>
        <p:grpSp>
          <p:nvGrpSpPr>
            <p:cNvPr id="13" name="Group 13"/>
            <p:cNvGrpSpPr/>
            <p:nvPr/>
          </p:nvGrpSpPr>
          <p:grpSpPr>
            <a:xfrm rot="-5400000">
              <a:off x="5157" y="816073"/>
              <a:ext cx="172341" cy="182655"/>
              <a:chOff x="0" y="0"/>
              <a:chExt cx="43219" cy="4580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 rot="-5400000">
              <a:off x="5157" y="3344184"/>
              <a:ext cx="172341" cy="182655"/>
              <a:chOff x="0" y="0"/>
              <a:chExt cx="43219" cy="45805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 rot="-5400000">
              <a:off x="5157" y="2081786"/>
              <a:ext cx="172341" cy="182655"/>
              <a:chOff x="0" y="0"/>
              <a:chExt cx="43219" cy="45805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80104" y="3076937"/>
            <a:ext cx="14890829" cy="588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Ведение картотеки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693815" y="914400"/>
            <a:ext cx="10900371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РАСЧЕТНО-КАССОВОЕ ОБСЛУЖИВАНИЕ</a:t>
            </a:r>
          </a:p>
        </p:txBody>
      </p:sp>
      <p:sp>
        <p:nvSpPr>
          <p:cNvPr id="4" name="Freeform 4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580104" y="3884022"/>
            <a:ext cx="15127791" cy="2788920"/>
            <a:chOff x="0" y="0"/>
            <a:chExt cx="20170388" cy="3718560"/>
          </a:xfrm>
        </p:grpSpPr>
        <p:grpSp>
          <p:nvGrpSpPr>
            <p:cNvPr id="6" name="Group 6"/>
            <p:cNvGrpSpPr/>
            <p:nvPr/>
          </p:nvGrpSpPr>
          <p:grpSpPr>
            <a:xfrm rot="-5400000">
              <a:off x="5157" y="183216"/>
              <a:ext cx="172341" cy="182655"/>
              <a:chOff x="0" y="0"/>
              <a:chExt cx="43219" cy="4580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-5400000">
              <a:off x="5157" y="2711327"/>
              <a:ext cx="172341" cy="182655"/>
              <a:chOff x="0" y="0"/>
              <a:chExt cx="43219" cy="4580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292085" y="-104775"/>
              <a:ext cx="19878303" cy="3823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ведение картотек документов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выполнение операций частичной или полной оплаты, отказа от платежа, перемещения из картотеки в картотеку, изъятия из картотеки, начисления и оплаты пени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выполнение одиночных и групповых операций над документами картотеки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подготовка данных для проведения Республиканского зачёта и отражение его результатов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автоматическое и синхронное отражения осуществленных операций по внебалансовым счетам</a:t>
              </a:r>
            </a:p>
          </p:txBody>
        </p:sp>
        <p:grpSp>
          <p:nvGrpSpPr>
            <p:cNvPr id="13" name="Group 13"/>
            <p:cNvGrpSpPr/>
            <p:nvPr/>
          </p:nvGrpSpPr>
          <p:grpSpPr>
            <a:xfrm rot="-5400000">
              <a:off x="5157" y="816073"/>
              <a:ext cx="172341" cy="182655"/>
              <a:chOff x="0" y="0"/>
              <a:chExt cx="43219" cy="4580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 rot="-5400000">
              <a:off x="5157" y="3344184"/>
              <a:ext cx="172341" cy="182655"/>
              <a:chOff x="0" y="0"/>
              <a:chExt cx="43219" cy="45805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 rot="-5400000">
              <a:off x="5157" y="2081786"/>
              <a:ext cx="172341" cy="182655"/>
              <a:chOff x="0" y="0"/>
              <a:chExt cx="43219" cy="45805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32946" y="1579654"/>
            <a:ext cx="14890829" cy="588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Справочник пакетного обслуживания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32946" y="2210526"/>
            <a:ext cx="14890829" cy="925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6"/>
              </a:lnSpc>
            </a:pPr>
            <a:r>
              <a: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Возможность выбора клиентом наиболее подходящего набора услуг</a:t>
            </a:r>
          </a:p>
          <a:p>
            <a:pPr algn="l">
              <a:lnSpc>
                <a:spcPts val="3456"/>
              </a:lnSpc>
            </a:pPr>
            <a:r>
              <a: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Модули: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32946" y="7064722"/>
            <a:ext cx="14890829" cy="4869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6"/>
              </a:lnSpc>
            </a:pPr>
            <a:r>
              <a: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Комплекс используется сотрудником Фронт-офиса при заключении договоров с клиентами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32946" y="6391098"/>
            <a:ext cx="14890829" cy="588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Расчет комиссий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693815" y="653189"/>
            <a:ext cx="10900371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ПАКЕТНОЕ ОБСЛУЖИВАНИЕ</a:t>
            </a:r>
          </a:p>
        </p:txBody>
      </p:sp>
      <p:sp>
        <p:nvSpPr>
          <p:cNvPr id="7" name="Freeform 7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532946" y="3254657"/>
            <a:ext cx="15613329" cy="2788920"/>
            <a:chOff x="0" y="0"/>
            <a:chExt cx="20817772" cy="3718560"/>
          </a:xfrm>
        </p:grpSpPr>
        <p:grpSp>
          <p:nvGrpSpPr>
            <p:cNvPr id="9" name="Group 9"/>
            <p:cNvGrpSpPr/>
            <p:nvPr/>
          </p:nvGrpSpPr>
          <p:grpSpPr>
            <a:xfrm rot="-5400000">
              <a:off x="5157" y="183216"/>
              <a:ext cx="172341" cy="182655"/>
              <a:chOff x="0" y="0"/>
              <a:chExt cx="43219" cy="4580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292085" y="-104775"/>
              <a:ext cx="20525687" cy="3823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тарифы банка (ведения справочной информации по тарифам банка, составу пакетов и справочнику операций банка (фронт/бэк-офис))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комиссии (для ведения договоров на расчётное обслуживание, расчёта сумм комиссионного вознаграждения и формирования ведомостей комиссионного вознаграждения)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счета для тарифов (для настройки сборных счетов, на которых будут отражаться операции по взиманию комиссионного вознаграждения)</a:t>
              </a:r>
            </a:p>
          </p:txBody>
        </p:sp>
        <p:grpSp>
          <p:nvGrpSpPr>
            <p:cNvPr id="13" name="Group 13"/>
            <p:cNvGrpSpPr/>
            <p:nvPr/>
          </p:nvGrpSpPr>
          <p:grpSpPr>
            <a:xfrm rot="-5400000">
              <a:off x="5157" y="1448930"/>
              <a:ext cx="172341" cy="182655"/>
              <a:chOff x="0" y="0"/>
              <a:chExt cx="43219" cy="4580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 rot="-5400000">
              <a:off x="5157" y="2714643"/>
              <a:ext cx="172341" cy="182655"/>
              <a:chOff x="0" y="0"/>
              <a:chExt cx="43219" cy="45805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19" name="Group 19"/>
          <p:cNvGrpSpPr/>
          <p:nvPr/>
        </p:nvGrpSpPr>
        <p:grpSpPr>
          <a:xfrm>
            <a:off x="1532946" y="7713454"/>
            <a:ext cx="14213800" cy="1836420"/>
            <a:chOff x="0" y="0"/>
            <a:chExt cx="18951734" cy="2448560"/>
          </a:xfrm>
        </p:grpSpPr>
        <p:grpSp>
          <p:nvGrpSpPr>
            <p:cNvPr id="20" name="Group 20"/>
            <p:cNvGrpSpPr/>
            <p:nvPr/>
          </p:nvGrpSpPr>
          <p:grpSpPr>
            <a:xfrm rot="-5400000">
              <a:off x="5157" y="157816"/>
              <a:ext cx="172341" cy="182655"/>
              <a:chOff x="0" y="0"/>
              <a:chExt cx="43219" cy="45805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292085" y="-104775"/>
              <a:ext cx="18659648" cy="2553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добавление клиентов и договоров на расчётное обслуживание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подключение пакета для клиента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подключение операций банка (Фронт-офиса и Бэк-офиса) для расчёта комиссий, которые не входят в обслуживание по пакету</a:t>
              </a:r>
            </a:p>
          </p:txBody>
        </p:sp>
        <p:grpSp>
          <p:nvGrpSpPr>
            <p:cNvPr id="24" name="Group 24"/>
            <p:cNvGrpSpPr/>
            <p:nvPr/>
          </p:nvGrpSpPr>
          <p:grpSpPr>
            <a:xfrm rot="-5400000">
              <a:off x="5157" y="816073"/>
              <a:ext cx="172341" cy="182655"/>
              <a:chOff x="0" y="0"/>
              <a:chExt cx="43219" cy="4580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 rot="-5400000">
              <a:off x="5157" y="1448930"/>
              <a:ext cx="172341" cy="182655"/>
              <a:chOff x="0" y="0"/>
              <a:chExt cx="43219" cy="45805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37335" y="2739043"/>
            <a:ext cx="14890829" cy="588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Ведомость комиссионного вознаграждения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98204" y="1178195"/>
            <a:ext cx="10900371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ПАКЕТНОЕ ОБСЛУЖИВАНИЕ</a:t>
            </a:r>
          </a:p>
        </p:txBody>
      </p:sp>
      <p:sp>
        <p:nvSpPr>
          <p:cNvPr id="4" name="Freeform 4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337335" y="3779663"/>
            <a:ext cx="15613329" cy="3265170"/>
            <a:chOff x="0" y="0"/>
            <a:chExt cx="20817772" cy="4353560"/>
          </a:xfrm>
        </p:grpSpPr>
        <p:grpSp>
          <p:nvGrpSpPr>
            <p:cNvPr id="6" name="Group 6"/>
            <p:cNvGrpSpPr/>
            <p:nvPr/>
          </p:nvGrpSpPr>
          <p:grpSpPr>
            <a:xfrm rot="-5400000">
              <a:off x="5157" y="183216"/>
              <a:ext cx="172341" cy="182655"/>
              <a:chOff x="0" y="0"/>
              <a:chExt cx="43219" cy="4580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292085" y="-104775"/>
              <a:ext cx="20525687" cy="4458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Формирование и печать: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- ведомость начисленных процентов (комиссий)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- ведомость комиссионного вознаграждения по счетам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- ведомость комиссионного вознаграждения по счетам доходов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Формирование платёжных документов, согласно рассчитанным суммам начисленных (просроченных) комиссионных доходов в филиалах и отделениях банка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Автоматическое формирование платёжных документов и отправления их для дальнейшей обработки</a:t>
              </a:r>
            </a:p>
          </p:txBody>
        </p:sp>
        <p:grpSp>
          <p:nvGrpSpPr>
            <p:cNvPr id="10" name="Group 10"/>
            <p:cNvGrpSpPr/>
            <p:nvPr/>
          </p:nvGrpSpPr>
          <p:grpSpPr>
            <a:xfrm rot="-5400000">
              <a:off x="5157" y="2665701"/>
              <a:ext cx="172341" cy="182655"/>
              <a:chOff x="0" y="0"/>
              <a:chExt cx="43219" cy="4580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-5400000">
              <a:off x="5157" y="3931414"/>
              <a:ext cx="172341" cy="182655"/>
              <a:chOff x="0" y="0"/>
              <a:chExt cx="43219" cy="4580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32946" y="2786505"/>
            <a:ext cx="14890829" cy="588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Ведение договоров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32946" y="5775020"/>
            <a:ext cx="14890829" cy="588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Обработка платежей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693815" y="1298065"/>
            <a:ext cx="10900371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ДИСТАНЦИОННОЕ БАНКОВСКОЕ ОБСЛУЖИВАНИЕ</a:t>
            </a:r>
          </a:p>
        </p:txBody>
      </p:sp>
      <p:sp>
        <p:nvSpPr>
          <p:cNvPr id="5" name="Freeform 5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532946" y="6522852"/>
            <a:ext cx="14213800" cy="1836420"/>
            <a:chOff x="0" y="0"/>
            <a:chExt cx="18951734" cy="2448560"/>
          </a:xfrm>
        </p:grpSpPr>
        <p:grpSp>
          <p:nvGrpSpPr>
            <p:cNvPr id="7" name="Group 7"/>
            <p:cNvGrpSpPr/>
            <p:nvPr/>
          </p:nvGrpSpPr>
          <p:grpSpPr>
            <a:xfrm rot="-5400000">
              <a:off x="5157" y="157816"/>
              <a:ext cx="172341" cy="182655"/>
              <a:chOff x="0" y="0"/>
              <a:chExt cx="43219" cy="45805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292085" y="-104775"/>
              <a:ext cx="18659648" cy="2553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создание расчётных документов и заявлений и передача их в банк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прием расчётных документов от клиента и передача выписок по счетам от банка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обмен сообщениями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осуществляется работа с основными платёжными и другими документами</a:t>
              </a:r>
            </a:p>
          </p:txBody>
        </p:sp>
        <p:grpSp>
          <p:nvGrpSpPr>
            <p:cNvPr id="11" name="Group 11"/>
            <p:cNvGrpSpPr/>
            <p:nvPr/>
          </p:nvGrpSpPr>
          <p:grpSpPr>
            <a:xfrm rot="-5400000">
              <a:off x="5157" y="816073"/>
              <a:ext cx="172341" cy="182655"/>
              <a:chOff x="0" y="0"/>
              <a:chExt cx="43219" cy="45805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 rot="-5400000">
              <a:off x="5157" y="1448930"/>
              <a:ext cx="172341" cy="182655"/>
              <a:chOff x="0" y="0"/>
              <a:chExt cx="43219" cy="45805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 rot="-5400000">
              <a:off x="5157" y="2087475"/>
              <a:ext cx="172341" cy="182655"/>
              <a:chOff x="0" y="0"/>
              <a:chExt cx="43219" cy="45805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20" name="Group 20"/>
          <p:cNvGrpSpPr/>
          <p:nvPr/>
        </p:nvGrpSpPr>
        <p:grpSpPr>
          <a:xfrm>
            <a:off x="1532946" y="3643325"/>
            <a:ext cx="14213800" cy="1360170"/>
            <a:chOff x="0" y="0"/>
            <a:chExt cx="18951734" cy="1813560"/>
          </a:xfrm>
        </p:grpSpPr>
        <p:grpSp>
          <p:nvGrpSpPr>
            <p:cNvPr id="21" name="Group 21"/>
            <p:cNvGrpSpPr/>
            <p:nvPr/>
          </p:nvGrpSpPr>
          <p:grpSpPr>
            <a:xfrm rot="-5400000">
              <a:off x="5157" y="157816"/>
              <a:ext cx="172341" cy="182655"/>
              <a:chOff x="0" y="0"/>
              <a:chExt cx="43219" cy="45805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292085" y="-104775"/>
              <a:ext cx="18659648" cy="1918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добавление нового договора, заполнение и редактирование атрибутов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редактирование, аннулирование и удаление договора на удаленное обслуживание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добавление, изменение, удаление счетов клиента к договору на удалённое обслуживание</a:t>
              </a:r>
            </a:p>
          </p:txBody>
        </p:sp>
        <p:grpSp>
          <p:nvGrpSpPr>
            <p:cNvPr id="25" name="Group 25"/>
            <p:cNvGrpSpPr/>
            <p:nvPr/>
          </p:nvGrpSpPr>
          <p:grpSpPr>
            <a:xfrm rot="-5400000">
              <a:off x="5157" y="816073"/>
              <a:ext cx="172341" cy="182655"/>
              <a:chOff x="0" y="0"/>
              <a:chExt cx="43219" cy="45805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 rot="-5400000">
              <a:off x="5157" y="1448930"/>
              <a:ext cx="172341" cy="182655"/>
              <a:chOff x="0" y="0"/>
              <a:chExt cx="43219" cy="45805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01442" y="1971391"/>
            <a:ext cx="14890829" cy="588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Поточное сканирование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01442" y="5230838"/>
            <a:ext cx="14890829" cy="588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Подготовка для отправки в SWIFT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693815" y="914400"/>
            <a:ext cx="10900371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ПЕРЕВОДЫ В НАЦИОНАЛЬНОЙ И ИН.ВАЛЮТЕ</a:t>
            </a:r>
          </a:p>
        </p:txBody>
      </p:sp>
      <p:sp>
        <p:nvSpPr>
          <p:cNvPr id="5" name="Freeform 5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601442" y="2681052"/>
            <a:ext cx="15946234" cy="2788920"/>
            <a:chOff x="0" y="0"/>
            <a:chExt cx="21261645" cy="3718560"/>
          </a:xfrm>
        </p:grpSpPr>
        <p:grpSp>
          <p:nvGrpSpPr>
            <p:cNvPr id="7" name="Group 7"/>
            <p:cNvGrpSpPr/>
            <p:nvPr/>
          </p:nvGrpSpPr>
          <p:grpSpPr>
            <a:xfrm rot="-5400000">
              <a:off x="5157" y="157816"/>
              <a:ext cx="172341" cy="182655"/>
              <a:chOff x="0" y="0"/>
              <a:chExt cx="43219" cy="45805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292085" y="-104775"/>
              <a:ext cx="20969559" cy="3823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формирование системой потокового сканирования и распознавания запроса для определения правильности заполнения реквизитов документа: банков, счетов, УНП, кодов платежей в бюджет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непосредственно добавление в информационно-учётную систему банка распознанного платёжного документа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последующую обработку добавленного в информационную систему платёжного документа (загрузка, проведение по счетам, помещение в картотеку, редактирование, удаление)</a:t>
              </a:r>
            </a:p>
            <a:p>
              <a:pPr algn="l">
                <a:lnSpc>
                  <a:spcPts val="3780"/>
                </a:lnSpc>
              </a:pPr>
              <a:endPara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  <p:grpSp>
          <p:nvGrpSpPr>
            <p:cNvPr id="11" name="Group 11"/>
            <p:cNvGrpSpPr/>
            <p:nvPr/>
          </p:nvGrpSpPr>
          <p:grpSpPr>
            <a:xfrm rot="-5400000">
              <a:off x="5157" y="1451524"/>
              <a:ext cx="172341" cy="182655"/>
              <a:chOff x="0" y="0"/>
              <a:chExt cx="43219" cy="45805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 rot="-5400000">
              <a:off x="5157" y="2084381"/>
              <a:ext cx="172341" cy="182655"/>
              <a:chOff x="0" y="0"/>
              <a:chExt cx="43219" cy="45805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17" name="Group 17"/>
          <p:cNvGrpSpPr/>
          <p:nvPr/>
        </p:nvGrpSpPr>
        <p:grpSpPr>
          <a:xfrm>
            <a:off x="1598572" y="6064939"/>
            <a:ext cx="14216670" cy="3741420"/>
            <a:chOff x="0" y="0"/>
            <a:chExt cx="18955560" cy="4988560"/>
          </a:xfrm>
        </p:grpSpPr>
        <p:grpSp>
          <p:nvGrpSpPr>
            <p:cNvPr id="18" name="Group 18"/>
            <p:cNvGrpSpPr/>
            <p:nvPr/>
          </p:nvGrpSpPr>
          <p:grpSpPr>
            <a:xfrm rot="-5400000">
              <a:off x="8983" y="157816"/>
              <a:ext cx="172341" cy="182655"/>
              <a:chOff x="0" y="0"/>
              <a:chExt cx="43219" cy="45805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295912" y="-104775"/>
              <a:ext cx="18659648" cy="5093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ввод платёжного документа в иностранной валюте (клиентского/банковского)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приём клиентского платёжного документа в иностранной валюте по системе ДБО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контроль платёжного документа в иностранной валюте на полноту и правильность заполнения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исполнение платёжного документа в иностранной валюте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отражение по балансовым счетам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формирование платёжного документа в иностранной валюте в формате системы SWIFT и отправка в адрес центра управления платежами</a:t>
              </a:r>
            </a:p>
            <a:p>
              <a:pPr algn="l">
                <a:lnSpc>
                  <a:spcPts val="3780"/>
                </a:lnSpc>
              </a:pPr>
              <a:endPara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  <p:grpSp>
          <p:nvGrpSpPr>
            <p:cNvPr id="22" name="Group 22"/>
            <p:cNvGrpSpPr/>
            <p:nvPr/>
          </p:nvGrpSpPr>
          <p:grpSpPr>
            <a:xfrm rot="-5400000">
              <a:off x="8983" y="816073"/>
              <a:ext cx="172341" cy="182655"/>
              <a:chOff x="0" y="0"/>
              <a:chExt cx="43219" cy="45805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 rot="-5400000">
              <a:off x="8983" y="1448930"/>
              <a:ext cx="172341" cy="182655"/>
              <a:chOff x="0" y="0"/>
              <a:chExt cx="43219" cy="45805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 rot="-5400000">
              <a:off x="8983" y="2087475"/>
              <a:ext cx="172341" cy="182655"/>
              <a:chOff x="0" y="0"/>
              <a:chExt cx="43219" cy="45805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 rot="-5400000">
              <a:off x="5157" y="2717015"/>
              <a:ext cx="172341" cy="182655"/>
              <a:chOff x="0" y="0"/>
              <a:chExt cx="43219" cy="45805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 rot="-5400000">
              <a:off x="5157" y="3330161"/>
              <a:ext cx="172341" cy="182655"/>
              <a:chOff x="0" y="0"/>
              <a:chExt cx="43219" cy="45805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98572" y="3084831"/>
            <a:ext cx="14890829" cy="588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Применение средств ЭЦП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593801" y="1347508"/>
            <a:ext cx="10900371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ПЕРЕВОДЫ В НАЦИОНАЛЬНОЙ И ИН.ВАЛЮТЕ</a:t>
            </a:r>
          </a:p>
        </p:txBody>
      </p:sp>
      <p:sp>
        <p:nvSpPr>
          <p:cNvPr id="4" name="Freeform 4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598572" y="3794492"/>
            <a:ext cx="15946234" cy="2312670"/>
            <a:chOff x="0" y="0"/>
            <a:chExt cx="21261645" cy="3083560"/>
          </a:xfrm>
        </p:grpSpPr>
        <p:grpSp>
          <p:nvGrpSpPr>
            <p:cNvPr id="6" name="Group 6"/>
            <p:cNvGrpSpPr/>
            <p:nvPr/>
          </p:nvGrpSpPr>
          <p:grpSpPr>
            <a:xfrm rot="-5400000">
              <a:off x="5157" y="157816"/>
              <a:ext cx="172341" cy="182655"/>
              <a:chOff x="0" y="0"/>
              <a:chExt cx="43219" cy="4580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292085" y="-104775"/>
              <a:ext cx="20969559" cy="3188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Электронное визирование и подписание документов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- обеспечение безопасности и надёжности электронного документооборота банка, в том числе платёжных документов, путем визирования документов при помощи электронной цифровой подписи.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Позволяет обеспечить идентификацию пользователей, ограничить злоупотребления, гарантию неизменности реквизитов документов с корректными подписями</a:t>
              </a:r>
            </a:p>
          </p:txBody>
        </p:sp>
        <p:grpSp>
          <p:nvGrpSpPr>
            <p:cNvPr id="10" name="Group 10"/>
            <p:cNvGrpSpPr/>
            <p:nvPr/>
          </p:nvGrpSpPr>
          <p:grpSpPr>
            <a:xfrm rot="-5400000">
              <a:off x="5157" y="2084381"/>
              <a:ext cx="172341" cy="182655"/>
              <a:chOff x="0" y="0"/>
              <a:chExt cx="43219" cy="4580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134157" y="1862819"/>
            <a:ext cx="9089657" cy="588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Автоматизированы следующие бизнес-процессы: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693815" y="914400"/>
            <a:ext cx="10900371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КРЕДИТОВАНИЕ ЮРИДИЧЕСКИХ ЛИЦ И ИП</a:t>
            </a:r>
          </a:p>
        </p:txBody>
      </p:sp>
      <p:sp>
        <p:nvSpPr>
          <p:cNvPr id="4" name="Freeform 4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5134157" y="2659380"/>
            <a:ext cx="8672771" cy="6598920"/>
            <a:chOff x="0" y="0"/>
            <a:chExt cx="11563694" cy="8798560"/>
          </a:xfrm>
        </p:grpSpPr>
        <p:grpSp>
          <p:nvGrpSpPr>
            <p:cNvPr id="6" name="Group 6"/>
            <p:cNvGrpSpPr/>
            <p:nvPr/>
          </p:nvGrpSpPr>
          <p:grpSpPr>
            <a:xfrm rot="-5400000">
              <a:off x="5157" y="186532"/>
              <a:ext cx="172341" cy="182655"/>
              <a:chOff x="0" y="0"/>
              <a:chExt cx="43219" cy="4580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292085" y="-104775"/>
              <a:ext cx="11271609" cy="8903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ведение кредитных договоров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мультивалютные кредитные договора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ведение договоров залога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ведение выданных гарантий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ведение полученных гарантий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ведение лимитов по кредитной задолженности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пролонгация кредитных договоров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вынесение на просрочку кредитных договоров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расчёт резервов по кредитным договорам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учёт на внебалансовых счетах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претензионная работа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информация для кредитного бюро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реструктуризация кредитной задолженности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формирование кредитного портфеля и другой отчётности</a:t>
              </a:r>
            </a:p>
          </p:txBody>
        </p:sp>
        <p:grpSp>
          <p:nvGrpSpPr>
            <p:cNvPr id="10" name="Group 10"/>
            <p:cNvGrpSpPr/>
            <p:nvPr/>
          </p:nvGrpSpPr>
          <p:grpSpPr>
            <a:xfrm rot="-5400000">
              <a:off x="5157" y="820822"/>
              <a:ext cx="172341" cy="182655"/>
              <a:chOff x="0" y="0"/>
              <a:chExt cx="43219" cy="4580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-5400000">
              <a:off x="5157" y="1455111"/>
              <a:ext cx="172341" cy="182655"/>
              <a:chOff x="0" y="0"/>
              <a:chExt cx="43219" cy="4580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 rot="-5400000">
              <a:off x="5157" y="2089401"/>
              <a:ext cx="172341" cy="182655"/>
              <a:chOff x="0" y="0"/>
              <a:chExt cx="43219" cy="45805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 rot="-5400000">
              <a:off x="5157" y="2723690"/>
              <a:ext cx="172341" cy="182655"/>
              <a:chOff x="0" y="0"/>
              <a:chExt cx="43219" cy="45805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 rot="-5400000">
              <a:off x="5157" y="3357980"/>
              <a:ext cx="172341" cy="182655"/>
              <a:chOff x="0" y="0"/>
              <a:chExt cx="43219" cy="45805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 rot="-5400000">
              <a:off x="5157" y="3992270"/>
              <a:ext cx="172341" cy="182655"/>
              <a:chOff x="0" y="0"/>
              <a:chExt cx="43219" cy="45805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 rot="-5400000">
              <a:off x="5157" y="4626559"/>
              <a:ext cx="172341" cy="182655"/>
              <a:chOff x="0" y="0"/>
              <a:chExt cx="43219" cy="45805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 rot="-5400000">
              <a:off x="5157" y="5260849"/>
              <a:ext cx="172341" cy="182655"/>
              <a:chOff x="0" y="0"/>
              <a:chExt cx="43219" cy="45805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 rot="-5400000">
              <a:off x="5157" y="5895139"/>
              <a:ext cx="172341" cy="182655"/>
              <a:chOff x="0" y="0"/>
              <a:chExt cx="43219" cy="45805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 rot="-5400000">
              <a:off x="5157" y="6529428"/>
              <a:ext cx="172341" cy="182655"/>
              <a:chOff x="0" y="0"/>
              <a:chExt cx="43219" cy="45805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 rot="-5400000">
              <a:off x="5157" y="7163718"/>
              <a:ext cx="172341" cy="182655"/>
              <a:chOff x="0" y="0"/>
              <a:chExt cx="43219" cy="45805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42" name="TextBox 42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 rot="-5400000">
              <a:off x="5157" y="7798007"/>
              <a:ext cx="172341" cy="182655"/>
              <a:chOff x="0" y="0"/>
              <a:chExt cx="43219" cy="45805"/>
            </a:xfrm>
          </p:grpSpPr>
          <p:sp>
            <p:nvSpPr>
              <p:cNvPr id="44" name="Freeform 44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45" name="TextBox 45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 rot="-5400000">
              <a:off x="5157" y="8432297"/>
              <a:ext cx="172341" cy="182655"/>
              <a:chOff x="0" y="0"/>
              <a:chExt cx="43219" cy="45805"/>
            </a:xfrm>
          </p:grpSpPr>
          <p:sp>
            <p:nvSpPr>
              <p:cNvPr id="47" name="Freeform 47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48" name="TextBox 48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693815" y="914400"/>
            <a:ext cx="10900371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ДЕПОЗИТЫ ЮРИДИЧЕСКИХ ЛИЦ И ИП</a:t>
            </a:r>
          </a:p>
        </p:txBody>
      </p:sp>
      <p:sp>
        <p:nvSpPr>
          <p:cNvPr id="3" name="Freeform 3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490801" y="2383473"/>
            <a:ext cx="15306398" cy="6122670"/>
            <a:chOff x="0" y="0"/>
            <a:chExt cx="20408530" cy="8163560"/>
          </a:xfrm>
        </p:grpSpPr>
        <p:grpSp>
          <p:nvGrpSpPr>
            <p:cNvPr id="5" name="Group 5"/>
            <p:cNvGrpSpPr/>
            <p:nvPr/>
          </p:nvGrpSpPr>
          <p:grpSpPr>
            <a:xfrm rot="-5400000">
              <a:off x="5157" y="157816"/>
              <a:ext cx="172341" cy="182655"/>
              <a:chOff x="0" y="0"/>
              <a:chExt cx="43219" cy="45805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292085" y="-104775"/>
              <a:ext cx="20116445" cy="8268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ведение депозитных договоров с юридическими лицами (добавление, редактирование, закрытие депозитных договоров; добавление, редактирование, удаление дополнительных соглашений)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ведение учёта нескольких договоров одного юридического лица с использованием одного лицевого счёта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импорт сводных данных о депозитах из внешних систем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подготовка распоряжений бухгалтерии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формирование отчётных форм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изменение процентной ставки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изменение суммы депозита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изменение вида депозита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изменение срока депозита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расчёт процентных расходов по всем депозитным договорам, которые ведутся в информационной системе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формирование платёжных документов по отражению начисленных расходов по лицевым счетам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передача платёжных документов на обработку исполнителям</a:t>
              </a:r>
            </a:p>
          </p:txBody>
        </p:sp>
        <p:grpSp>
          <p:nvGrpSpPr>
            <p:cNvPr id="9" name="Group 9"/>
            <p:cNvGrpSpPr/>
            <p:nvPr/>
          </p:nvGrpSpPr>
          <p:grpSpPr>
            <a:xfrm rot="-5400000">
              <a:off x="5157" y="1429702"/>
              <a:ext cx="172341" cy="182655"/>
              <a:chOff x="0" y="0"/>
              <a:chExt cx="43219" cy="4580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 rot="-5400000">
              <a:off x="5157" y="2065644"/>
              <a:ext cx="172341" cy="182655"/>
              <a:chOff x="0" y="0"/>
              <a:chExt cx="43219" cy="4580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-5400000">
              <a:off x="5157" y="2701587"/>
              <a:ext cx="172341" cy="182655"/>
              <a:chOff x="0" y="0"/>
              <a:chExt cx="43219" cy="45805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-5400000">
              <a:off x="5157" y="3337530"/>
              <a:ext cx="172341" cy="182655"/>
              <a:chOff x="0" y="0"/>
              <a:chExt cx="43219" cy="45805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-5400000">
              <a:off x="5157" y="3973473"/>
              <a:ext cx="172341" cy="182655"/>
              <a:chOff x="0" y="0"/>
              <a:chExt cx="43219" cy="45805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 rot="-5400000">
              <a:off x="5157" y="4609416"/>
              <a:ext cx="172341" cy="182655"/>
              <a:chOff x="0" y="0"/>
              <a:chExt cx="43219" cy="4580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 rot="-5400000">
              <a:off x="5157" y="5245359"/>
              <a:ext cx="172341" cy="182655"/>
              <a:chOff x="0" y="0"/>
              <a:chExt cx="43219" cy="45805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 rot="-5400000">
              <a:off x="5157" y="5881301"/>
              <a:ext cx="172341" cy="182655"/>
              <a:chOff x="0" y="0"/>
              <a:chExt cx="43219" cy="45805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 rot="-5400000">
              <a:off x="5157" y="7153187"/>
              <a:ext cx="172341" cy="182655"/>
              <a:chOff x="0" y="0"/>
              <a:chExt cx="43219" cy="45805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 rot="-5400000">
              <a:off x="5157" y="6517244"/>
              <a:ext cx="172341" cy="182655"/>
              <a:chOff x="0" y="0"/>
              <a:chExt cx="43219" cy="45805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8" name="TextBox 38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 rot="-5400000">
              <a:off x="5157" y="7789130"/>
              <a:ext cx="172341" cy="182655"/>
              <a:chOff x="0" y="0"/>
              <a:chExt cx="43219" cy="45805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41" name="TextBox 41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98572" y="2009696"/>
            <a:ext cx="14890829" cy="588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Ведение договоров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98572" y="7031757"/>
            <a:ext cx="14890829" cy="588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Обработка платежей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693815" y="914400"/>
            <a:ext cx="10900371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ВЕДЕНИЕ ДОГОВОРОВ КЛИЕНТОВ ПО ВЭД</a:t>
            </a:r>
          </a:p>
        </p:txBody>
      </p:sp>
      <p:sp>
        <p:nvSpPr>
          <p:cNvPr id="5" name="Freeform 5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598572" y="7779589"/>
            <a:ext cx="14213800" cy="1360170"/>
            <a:chOff x="0" y="0"/>
            <a:chExt cx="18951734" cy="1813560"/>
          </a:xfrm>
        </p:grpSpPr>
        <p:grpSp>
          <p:nvGrpSpPr>
            <p:cNvPr id="7" name="Group 7"/>
            <p:cNvGrpSpPr/>
            <p:nvPr/>
          </p:nvGrpSpPr>
          <p:grpSpPr>
            <a:xfrm rot="-5400000">
              <a:off x="5157" y="157816"/>
              <a:ext cx="172341" cy="182655"/>
              <a:chOff x="0" y="0"/>
              <a:chExt cx="43219" cy="45805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292085" y="-104775"/>
              <a:ext cx="18659648" cy="1918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макет форм: 22091, 22092, 22093, 22094, 22095, 22096, 22097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дополнительная контрольная ведомость для выверки формы 2209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контрольные ведомости по формам 2209, 22091-2, 22095-6</a:t>
              </a:r>
            </a:p>
          </p:txBody>
        </p:sp>
        <p:grpSp>
          <p:nvGrpSpPr>
            <p:cNvPr id="11" name="Group 11"/>
            <p:cNvGrpSpPr/>
            <p:nvPr/>
          </p:nvGrpSpPr>
          <p:grpSpPr>
            <a:xfrm rot="-5400000">
              <a:off x="5157" y="816073"/>
              <a:ext cx="172341" cy="182655"/>
              <a:chOff x="0" y="0"/>
              <a:chExt cx="43219" cy="45805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 rot="-5400000">
              <a:off x="5157" y="1448930"/>
              <a:ext cx="172341" cy="182655"/>
              <a:chOff x="0" y="0"/>
              <a:chExt cx="43219" cy="45805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17" name="Group 17"/>
          <p:cNvGrpSpPr/>
          <p:nvPr/>
        </p:nvGrpSpPr>
        <p:grpSpPr>
          <a:xfrm>
            <a:off x="1598572" y="2775457"/>
            <a:ext cx="14213800" cy="3741420"/>
            <a:chOff x="0" y="0"/>
            <a:chExt cx="18951734" cy="4988560"/>
          </a:xfrm>
        </p:grpSpPr>
        <p:grpSp>
          <p:nvGrpSpPr>
            <p:cNvPr id="18" name="Group 18"/>
            <p:cNvGrpSpPr/>
            <p:nvPr/>
          </p:nvGrpSpPr>
          <p:grpSpPr>
            <a:xfrm rot="-5400000">
              <a:off x="5157" y="157816"/>
              <a:ext cx="172341" cy="182655"/>
              <a:chOff x="0" y="0"/>
              <a:chExt cx="43219" cy="45805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-5400000">
              <a:off x="5157" y="2078470"/>
              <a:ext cx="172341" cy="182655"/>
              <a:chOff x="0" y="0"/>
              <a:chExt cx="43219" cy="45805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292085" y="-104775"/>
              <a:ext cx="18659648" cy="5093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добавление/открытие/закрытие/удаление клиента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передача клиента другому исполнителю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поиск клиента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отображение договоров на экране по статусу договора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отображение клиентов на экране по правам доступа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ввод данных по внешнеэкономическим операциям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редактирование данных по внешнеэкономическим операциям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удаление данных по внешнеэкономическим операциям</a:t>
              </a:r>
            </a:p>
          </p:txBody>
        </p:sp>
        <p:grpSp>
          <p:nvGrpSpPr>
            <p:cNvPr id="25" name="Group 25"/>
            <p:cNvGrpSpPr/>
            <p:nvPr/>
          </p:nvGrpSpPr>
          <p:grpSpPr>
            <a:xfrm rot="-5400000">
              <a:off x="5157" y="816073"/>
              <a:ext cx="172341" cy="182655"/>
              <a:chOff x="0" y="0"/>
              <a:chExt cx="43219" cy="45805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 rot="-5400000">
              <a:off x="5157" y="2736727"/>
              <a:ext cx="172341" cy="182655"/>
              <a:chOff x="0" y="0"/>
              <a:chExt cx="43219" cy="45805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 rot="-5400000">
              <a:off x="5157" y="3971966"/>
              <a:ext cx="172341" cy="182655"/>
              <a:chOff x="0" y="0"/>
              <a:chExt cx="43219" cy="45805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 rot="-5400000">
              <a:off x="5157" y="1448930"/>
              <a:ext cx="172341" cy="182655"/>
              <a:chOff x="0" y="0"/>
              <a:chExt cx="43219" cy="45805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 rot="-5400000">
              <a:off x="5157" y="3369584"/>
              <a:ext cx="172341" cy="182655"/>
              <a:chOff x="0" y="0"/>
              <a:chExt cx="43219" cy="45805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 rot="-5400000">
              <a:off x="5157" y="4604822"/>
              <a:ext cx="172341" cy="182655"/>
              <a:chOff x="0" y="0"/>
              <a:chExt cx="43219" cy="45805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42" name="TextBox 42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83099" y="3419877"/>
            <a:ext cx="14890829" cy="588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Ведение удостоверений на выдачу безвозмездной помощи, формирование отчётов: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83099" y="6693486"/>
            <a:ext cx="15321801" cy="925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6"/>
              </a:lnSpc>
            </a:pPr>
            <a:r>
              <a: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Комплекс обеспечивает формирование отчётов о выдаче безвозмездной помощи для предоставления в Национальный банк РБ - форма 1044, 1045, а также Ведомости учёта использования безвозмездной помощи.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693815" y="1519405"/>
            <a:ext cx="10900371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БЛАГОТВОРИТЕЛЬНЫЕ СЧЕТА</a:t>
            </a:r>
          </a:p>
        </p:txBody>
      </p:sp>
      <p:sp>
        <p:nvSpPr>
          <p:cNvPr id="5" name="Freeform 5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483099" y="4502260"/>
            <a:ext cx="14213800" cy="1461939"/>
            <a:chOff x="0" y="-104775"/>
            <a:chExt cx="18951734" cy="1949252"/>
          </a:xfrm>
        </p:grpSpPr>
        <p:grpSp>
          <p:nvGrpSpPr>
            <p:cNvPr id="7" name="Group 7"/>
            <p:cNvGrpSpPr/>
            <p:nvPr/>
          </p:nvGrpSpPr>
          <p:grpSpPr>
            <a:xfrm rot="-5400000">
              <a:off x="5157" y="157816"/>
              <a:ext cx="172341" cy="182655"/>
              <a:chOff x="0" y="0"/>
              <a:chExt cx="43219" cy="45805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292085" y="-104775"/>
              <a:ext cx="18659649" cy="19492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2700" spc="-81" dirty="0" err="1">
                  <a:ea typeface="Calibri (MS) Bold"/>
                  <a:cs typeface="Calibri (MS) Bold"/>
                  <a:sym typeface="Calibri (MS) Bold"/>
                </a:rPr>
                <a:t>ведение</a:t>
              </a:r>
              <a:r>
                <a:rPr lang="en-US" sz="2700" spc="-81" dirty="0"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2700" spc="-81" dirty="0" err="1">
                  <a:ea typeface="Calibri (MS) Bold"/>
                  <a:cs typeface="Calibri (MS) Bold"/>
                  <a:sym typeface="Calibri (MS) Bold"/>
                </a:rPr>
                <a:t>информации</a:t>
              </a:r>
              <a:r>
                <a:rPr lang="en-US" sz="2700" spc="-81" dirty="0">
                  <a:ea typeface="Calibri (MS) Bold"/>
                  <a:cs typeface="Calibri (MS) Bold"/>
                  <a:sym typeface="Calibri (MS) Bold"/>
                </a:rPr>
                <a:t> о </a:t>
              </a:r>
              <a:r>
                <a:rPr lang="en-US" sz="2700" spc="-81" dirty="0" err="1">
                  <a:ea typeface="Calibri (MS) Bold"/>
                  <a:cs typeface="Calibri (MS) Bold"/>
                  <a:sym typeface="Calibri (MS) Bold"/>
                </a:rPr>
                <a:t>поступлении</a:t>
              </a:r>
              <a:r>
                <a:rPr lang="en-US" sz="2700" spc="-81" dirty="0"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2700" spc="-81" dirty="0" err="1">
                  <a:ea typeface="Calibri (MS) Bold"/>
                  <a:cs typeface="Calibri (MS) Bold"/>
                  <a:sym typeface="Calibri (MS) Bold"/>
                </a:rPr>
                <a:t>на</a:t>
              </a:r>
              <a:r>
                <a:rPr lang="en-US" sz="2700" spc="-81" dirty="0"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2700" spc="-81" dirty="0" err="1">
                  <a:ea typeface="Calibri (MS) Bold"/>
                  <a:cs typeface="Calibri (MS) Bold"/>
                  <a:sym typeface="Calibri (MS) Bold"/>
                </a:rPr>
                <a:t>счёт</a:t>
              </a:r>
              <a:r>
                <a:rPr lang="en-US" sz="2700" spc="-81" dirty="0"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2700" spc="-81" dirty="0" err="1">
                  <a:ea typeface="Calibri (MS) Bold"/>
                  <a:cs typeface="Calibri (MS) Bold"/>
                  <a:sym typeface="Calibri (MS) Bold"/>
                </a:rPr>
                <a:t>клиента</a:t>
              </a:r>
              <a:r>
                <a:rPr lang="en-US" sz="2700" spc="-81" dirty="0"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2700" spc="-81" dirty="0" err="1">
                  <a:ea typeface="Calibri (MS) Bold"/>
                  <a:cs typeface="Calibri (MS) Bold"/>
                  <a:sym typeface="Calibri (MS) Bold"/>
                </a:rPr>
                <a:t>благотворительной</a:t>
              </a:r>
              <a:r>
                <a:rPr lang="en-US" sz="2700" spc="-81" dirty="0"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2700" spc="-81" dirty="0" err="1">
                  <a:ea typeface="Calibri (MS) Bold"/>
                  <a:cs typeface="Calibri (MS) Bold"/>
                  <a:sym typeface="Calibri (MS) Bold"/>
                </a:rPr>
                <a:t>помощи</a:t>
              </a:r>
              <a:endParaRPr lang="en-US" sz="2700" spc="-81" dirty="0">
                <a:ea typeface="Calibri (MS) Bold"/>
                <a:cs typeface="Calibri (MS) Bold"/>
                <a:sym typeface="Calibri (MS) Bold"/>
              </a:endParaRPr>
            </a:p>
            <a:p>
              <a:pPr algn="l">
                <a:lnSpc>
                  <a:spcPts val="3780"/>
                </a:lnSpc>
              </a:pPr>
              <a:r>
                <a:rPr lang="en-US" sz="2700" spc="-81" dirty="0" err="1">
                  <a:ea typeface="Calibri (MS) Bold"/>
                  <a:cs typeface="Calibri (MS) Bold"/>
                  <a:sym typeface="Calibri (MS) Bold"/>
                </a:rPr>
                <a:t>ведение</a:t>
              </a:r>
              <a:r>
                <a:rPr lang="en-US" sz="2700" spc="-81" dirty="0"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2700" spc="-81" dirty="0" err="1">
                  <a:ea typeface="Calibri (MS) Bold"/>
                  <a:cs typeface="Calibri (MS) Bold"/>
                  <a:sym typeface="Calibri (MS) Bold"/>
                </a:rPr>
                <a:t>удостоверений</a:t>
              </a:r>
              <a:r>
                <a:rPr lang="en-US" sz="2700" spc="-81" dirty="0">
                  <a:ea typeface="Calibri (MS) Bold"/>
                  <a:cs typeface="Calibri (MS) Bold"/>
                  <a:sym typeface="Calibri (MS) Bold"/>
                </a:rPr>
                <a:t> и </a:t>
              </a:r>
              <a:r>
                <a:rPr lang="en-US" sz="2700" spc="-81" dirty="0" err="1">
                  <a:ea typeface="Calibri (MS) Bold"/>
                  <a:cs typeface="Calibri (MS) Bold"/>
                  <a:sym typeface="Calibri (MS) Bold"/>
                </a:rPr>
                <a:t>плана</a:t>
              </a:r>
              <a:r>
                <a:rPr lang="en-US" sz="2700" spc="-81" dirty="0"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2700" spc="-81" dirty="0" err="1">
                  <a:ea typeface="Calibri (MS) Bold"/>
                  <a:cs typeface="Calibri (MS) Bold"/>
                  <a:sym typeface="Calibri (MS) Bold"/>
                </a:rPr>
                <a:t>распределения</a:t>
              </a:r>
              <a:r>
                <a:rPr lang="en-US" sz="2700" spc="-81" dirty="0"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2700" spc="-81" dirty="0" err="1">
                  <a:ea typeface="Calibri (MS) Bold"/>
                  <a:cs typeface="Calibri (MS) Bold"/>
                  <a:sym typeface="Calibri (MS) Bold"/>
                </a:rPr>
                <a:t>иностранной</a:t>
              </a:r>
              <a:r>
                <a:rPr lang="en-US" sz="2700" spc="-81" dirty="0"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2700" spc="-81" dirty="0" err="1">
                  <a:ea typeface="Calibri (MS) Bold"/>
                  <a:cs typeface="Calibri (MS) Bold"/>
                  <a:sym typeface="Calibri (MS) Bold"/>
                </a:rPr>
                <a:t>безвозмездной</a:t>
              </a:r>
              <a:r>
                <a:rPr lang="en-US" sz="2700" spc="-81" dirty="0"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2700" spc="-81" dirty="0" err="1">
                  <a:ea typeface="Calibri (MS) Bold"/>
                  <a:cs typeface="Calibri (MS) Bold"/>
                  <a:sym typeface="Calibri (MS) Bold"/>
                </a:rPr>
                <a:t>помощи</a:t>
              </a:r>
              <a:endParaRPr lang="en-US" sz="2700" spc="-81" dirty="0">
                <a:ea typeface="Calibri (MS) Bold"/>
                <a:cs typeface="Calibri (MS) Bold"/>
                <a:sym typeface="Calibri (MS) Bold"/>
              </a:endParaRPr>
            </a:p>
            <a:p>
              <a:pPr algn="l">
                <a:lnSpc>
                  <a:spcPts val="3780"/>
                </a:lnSpc>
              </a:pPr>
              <a:r>
                <a:rPr lang="en-US" sz="2700" spc="-81" dirty="0" err="1">
                  <a:ea typeface="Calibri (MS) Bold"/>
                  <a:cs typeface="Calibri (MS) Bold"/>
                  <a:sym typeface="Calibri (MS) Bold"/>
                </a:rPr>
                <a:t>обработка</a:t>
              </a:r>
              <a:r>
                <a:rPr lang="en-US" sz="2700" spc="-81" dirty="0"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2700" spc="-81" dirty="0" err="1">
                  <a:ea typeface="Calibri (MS) Bold"/>
                  <a:cs typeface="Calibri (MS) Bold"/>
                  <a:sym typeface="Calibri (MS) Bold"/>
                </a:rPr>
                <a:t>платёжных</a:t>
              </a:r>
              <a:r>
                <a:rPr lang="en-US" sz="2700" spc="-81" dirty="0"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2700" spc="-81" dirty="0" err="1">
                  <a:ea typeface="Calibri (MS) Bold"/>
                  <a:cs typeface="Calibri (MS) Bold"/>
                  <a:sym typeface="Calibri (MS) Bold"/>
                </a:rPr>
                <a:t>документов</a:t>
              </a:r>
              <a:r>
                <a:rPr lang="en-US" sz="2700" spc="-81" dirty="0"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2700" spc="-81" dirty="0" err="1">
                  <a:ea typeface="Calibri (MS) Bold"/>
                  <a:cs typeface="Calibri (MS) Bold"/>
                  <a:sym typeface="Calibri (MS) Bold"/>
                </a:rPr>
                <a:t>по</a:t>
              </a:r>
              <a:r>
                <a:rPr lang="en-US" sz="2700" spc="-81" dirty="0"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2700" spc="-81" dirty="0" err="1">
                  <a:ea typeface="Calibri (MS) Bold"/>
                  <a:cs typeface="Calibri (MS) Bold"/>
                  <a:sym typeface="Calibri (MS) Bold"/>
                </a:rPr>
                <a:t>благотворительным</a:t>
              </a:r>
              <a:r>
                <a:rPr lang="en-US" sz="2700" spc="-81" dirty="0"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2700" spc="-81" dirty="0" err="1">
                  <a:ea typeface="Calibri (MS) Bold"/>
                  <a:cs typeface="Calibri (MS) Bold"/>
                  <a:sym typeface="Calibri (MS) Bold"/>
                </a:rPr>
                <a:t>счетам</a:t>
              </a:r>
              <a:endParaRPr lang="en-US" sz="2700" spc="-81" dirty="0">
                <a:ea typeface="Calibri (MS) Bold"/>
                <a:cs typeface="Calibri (MS) Bold"/>
                <a:sym typeface="Calibri (MS) Bold"/>
              </a:endParaRPr>
            </a:p>
          </p:txBody>
        </p:sp>
        <p:grpSp>
          <p:nvGrpSpPr>
            <p:cNvPr id="11" name="Group 11"/>
            <p:cNvGrpSpPr/>
            <p:nvPr/>
          </p:nvGrpSpPr>
          <p:grpSpPr>
            <a:xfrm rot="-5400000">
              <a:off x="5157" y="816073"/>
              <a:ext cx="172341" cy="182655"/>
              <a:chOff x="0" y="0"/>
              <a:chExt cx="43219" cy="45805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 rot="-5400000">
              <a:off x="5157" y="1448930"/>
              <a:ext cx="172341" cy="182655"/>
              <a:chOff x="0" y="0"/>
              <a:chExt cx="43219" cy="45805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48224" y="1840865"/>
            <a:ext cx="14890829" cy="588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Регистрация операций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48224" y="2471738"/>
            <a:ext cx="15613329" cy="925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6"/>
              </a:lnSpc>
            </a:pPr>
            <a:r>
              <a: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Комплекс предназначен для передачи между исполнителями Фронт- и Бэк-офиса сообщений, файлов и сканированных документов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48224" y="5347525"/>
            <a:ext cx="15613329" cy="1363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6"/>
              </a:lnSpc>
            </a:pPr>
            <a:r>
              <a:rPr lang="en-US" sz="2700" spc="-81" dirty="0" err="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Комплекс</a:t>
            </a:r>
            <a:r>
              <a:rPr lang="en-US" sz="2700" spc="-81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00" spc="-81" dirty="0" err="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обеспечивает</a:t>
            </a:r>
            <a:r>
              <a:rPr lang="en-US" sz="2700" spc="-81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00" spc="-81" dirty="0" err="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формирование</a:t>
            </a:r>
            <a:r>
              <a:rPr lang="en-US" sz="2700" spc="-81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00" spc="-81" dirty="0" err="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отчётов</a:t>
            </a:r>
            <a:r>
              <a:rPr lang="en-US" sz="2700" spc="-81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 о </a:t>
            </a:r>
            <a:r>
              <a:rPr lang="en-US" sz="2700" spc="-81" dirty="0" err="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выдаче</a:t>
            </a:r>
            <a:r>
              <a:rPr lang="en-US" sz="2700" spc="-81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00" spc="-81" dirty="0" err="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безвозмездной</a:t>
            </a:r>
            <a:r>
              <a:rPr lang="en-US" sz="2700" spc="-81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00" spc="-81" dirty="0" err="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помощи</a:t>
            </a:r>
            <a:r>
              <a:rPr lang="en-US" sz="2700" spc="-81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00" spc="-81" dirty="0" err="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для</a:t>
            </a:r>
            <a:r>
              <a:rPr lang="en-US" sz="2700" spc="-81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00" spc="-81" dirty="0" err="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предоставления</a:t>
            </a:r>
            <a:r>
              <a:rPr lang="en-US" sz="2700" spc="-81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00" spc="-81" dirty="0" err="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регулятору</a:t>
            </a:r>
            <a:r>
              <a:rPr lang="en-US" sz="2700" spc="-81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, а </a:t>
            </a:r>
            <a:r>
              <a:rPr lang="en-US" sz="2700" spc="-81" dirty="0" err="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также</a:t>
            </a:r>
            <a:r>
              <a:rPr lang="en-US" sz="2700" spc="-81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00" spc="-81" dirty="0" err="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Ведомости</a:t>
            </a:r>
            <a:r>
              <a:rPr lang="en-US" sz="2700" spc="-81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00" spc="-81" dirty="0" err="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учёта</a:t>
            </a:r>
            <a:r>
              <a:rPr lang="en-US" sz="2700" spc="-81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00" spc="-81" dirty="0" err="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использования</a:t>
            </a:r>
            <a:r>
              <a:rPr lang="en-US" sz="2700" spc="-81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00" spc="-81" dirty="0" err="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безвозмездной</a:t>
            </a:r>
            <a:r>
              <a:rPr lang="en-US" sz="2700" spc="-81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700" spc="-81" dirty="0" err="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помощи</a:t>
            </a:r>
            <a:r>
              <a: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  <a:p>
            <a:pPr algn="l">
              <a:lnSpc>
                <a:spcPts val="3456"/>
              </a:lnSpc>
            </a:pPr>
            <a:endParaRPr lang="en-US" sz="2700" spc="-81">
              <a:solidFill>
                <a:srgbClr val="303030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248224" y="7054482"/>
            <a:ext cx="14890829" cy="588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Обмен информацией между фронт-офисом и бэк-офисом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409093" y="914400"/>
            <a:ext cx="10900371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ФРОНТ-ОФИС</a:t>
            </a:r>
          </a:p>
        </p:txBody>
      </p:sp>
      <p:sp>
        <p:nvSpPr>
          <p:cNvPr id="7" name="Freeform 7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248224" y="3651600"/>
            <a:ext cx="14213800" cy="1461939"/>
            <a:chOff x="0" y="-104775"/>
            <a:chExt cx="18951734" cy="1949252"/>
          </a:xfrm>
        </p:grpSpPr>
        <p:grpSp>
          <p:nvGrpSpPr>
            <p:cNvPr id="9" name="Group 9"/>
            <p:cNvGrpSpPr/>
            <p:nvPr/>
          </p:nvGrpSpPr>
          <p:grpSpPr>
            <a:xfrm rot="-5400000">
              <a:off x="5157" y="157816"/>
              <a:ext cx="172341" cy="182655"/>
              <a:chOff x="0" y="0"/>
              <a:chExt cx="43219" cy="4580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292085" y="-104775"/>
              <a:ext cx="18659649" cy="19492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2700" spc="-81" dirty="0" err="1">
                  <a:ea typeface="Calibri (MS) Bold"/>
                  <a:cs typeface="Calibri (MS) Bold"/>
                  <a:sym typeface="Calibri (MS) Bold"/>
                </a:rPr>
                <a:t>ведение</a:t>
              </a:r>
              <a:r>
                <a:rPr lang="en-US" sz="2700" spc="-81" dirty="0"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2700" spc="-81" dirty="0" err="1">
                  <a:ea typeface="Calibri (MS) Bold"/>
                  <a:cs typeface="Calibri (MS) Bold"/>
                  <a:sym typeface="Calibri (MS) Bold"/>
                </a:rPr>
                <a:t>информации</a:t>
              </a:r>
              <a:r>
                <a:rPr lang="en-US" sz="2700" spc="-81" dirty="0">
                  <a:ea typeface="Calibri (MS) Bold"/>
                  <a:cs typeface="Calibri (MS) Bold"/>
                  <a:sym typeface="Calibri (MS) Bold"/>
                </a:rPr>
                <a:t> о </a:t>
              </a:r>
              <a:r>
                <a:rPr lang="en-US" sz="2700" spc="-81" dirty="0" err="1">
                  <a:ea typeface="Calibri (MS) Bold"/>
                  <a:cs typeface="Calibri (MS) Bold"/>
                  <a:sym typeface="Calibri (MS) Bold"/>
                </a:rPr>
                <a:t>поступлении</a:t>
              </a:r>
              <a:r>
                <a:rPr lang="en-US" sz="2700" spc="-81" dirty="0"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2700" spc="-81" dirty="0" err="1">
                  <a:ea typeface="Calibri (MS) Bold"/>
                  <a:cs typeface="Calibri (MS) Bold"/>
                  <a:sym typeface="Calibri (MS) Bold"/>
                </a:rPr>
                <a:t>на</a:t>
              </a:r>
              <a:r>
                <a:rPr lang="en-US" sz="2700" spc="-81" dirty="0"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2700" spc="-81" dirty="0" err="1">
                  <a:ea typeface="Calibri (MS) Bold"/>
                  <a:cs typeface="Calibri (MS) Bold"/>
                  <a:sym typeface="Calibri (MS) Bold"/>
                </a:rPr>
                <a:t>счёт</a:t>
              </a:r>
              <a:r>
                <a:rPr lang="en-US" sz="2700" spc="-81" dirty="0"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2700" spc="-81" dirty="0" err="1">
                  <a:ea typeface="Calibri (MS) Bold"/>
                  <a:cs typeface="Calibri (MS) Bold"/>
                  <a:sym typeface="Calibri (MS) Bold"/>
                </a:rPr>
                <a:t>клиента</a:t>
              </a:r>
              <a:r>
                <a:rPr lang="en-US" sz="2700" spc="-81" dirty="0"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2700" spc="-81" dirty="0" err="1">
                  <a:ea typeface="Calibri (MS) Bold"/>
                  <a:cs typeface="Calibri (MS) Bold"/>
                  <a:sym typeface="Calibri (MS) Bold"/>
                </a:rPr>
                <a:t>благотворительной</a:t>
              </a:r>
              <a:r>
                <a:rPr lang="en-US" sz="2700" spc="-81" dirty="0"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2700" spc="-81" dirty="0" err="1">
                  <a:ea typeface="Calibri (MS) Bold"/>
                  <a:cs typeface="Calibri (MS) Bold"/>
                  <a:sym typeface="Calibri (MS) Bold"/>
                </a:rPr>
                <a:t>помощи</a:t>
              </a:r>
              <a:endParaRPr lang="en-US" sz="2700" spc="-81" dirty="0">
                <a:ea typeface="Calibri (MS) Bold"/>
                <a:cs typeface="Calibri (MS) Bold"/>
                <a:sym typeface="Calibri (MS) Bold"/>
              </a:endParaRPr>
            </a:p>
            <a:p>
              <a:pPr algn="l">
                <a:lnSpc>
                  <a:spcPts val="3780"/>
                </a:lnSpc>
              </a:pPr>
              <a:r>
                <a:rPr lang="en-US" sz="2700" spc="-81" dirty="0" err="1">
                  <a:ea typeface="Calibri (MS) Bold"/>
                  <a:cs typeface="Calibri (MS) Bold"/>
                  <a:sym typeface="Calibri (MS) Bold"/>
                </a:rPr>
                <a:t>ведение</a:t>
              </a:r>
              <a:r>
                <a:rPr lang="en-US" sz="2700" spc="-81" dirty="0"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2700" spc="-81" dirty="0" err="1">
                  <a:ea typeface="Calibri (MS) Bold"/>
                  <a:cs typeface="Calibri (MS) Bold"/>
                  <a:sym typeface="Calibri (MS) Bold"/>
                </a:rPr>
                <a:t>удостоверений</a:t>
              </a:r>
              <a:r>
                <a:rPr lang="en-US" sz="2700" spc="-81" dirty="0">
                  <a:ea typeface="Calibri (MS) Bold"/>
                  <a:cs typeface="Calibri (MS) Bold"/>
                  <a:sym typeface="Calibri (MS) Bold"/>
                </a:rPr>
                <a:t> и </a:t>
              </a:r>
              <a:r>
                <a:rPr lang="en-US" sz="2700" spc="-81" dirty="0" err="1">
                  <a:ea typeface="Calibri (MS) Bold"/>
                  <a:cs typeface="Calibri (MS) Bold"/>
                  <a:sym typeface="Calibri (MS) Bold"/>
                </a:rPr>
                <a:t>плана</a:t>
              </a:r>
              <a:r>
                <a:rPr lang="en-US" sz="2700" spc="-81" dirty="0"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2700" spc="-81" dirty="0" err="1">
                  <a:ea typeface="Calibri (MS) Bold"/>
                  <a:cs typeface="Calibri (MS) Bold"/>
                  <a:sym typeface="Calibri (MS) Bold"/>
                </a:rPr>
                <a:t>распределения</a:t>
              </a:r>
              <a:r>
                <a:rPr lang="en-US" sz="2700" spc="-81" dirty="0"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2700" spc="-81" dirty="0" err="1">
                  <a:ea typeface="Calibri (MS) Bold"/>
                  <a:cs typeface="Calibri (MS) Bold"/>
                  <a:sym typeface="Calibri (MS) Bold"/>
                </a:rPr>
                <a:t>иностранной</a:t>
              </a:r>
              <a:r>
                <a:rPr lang="en-US" sz="2700" spc="-81" dirty="0"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2700" spc="-81" dirty="0" err="1">
                  <a:ea typeface="Calibri (MS) Bold"/>
                  <a:cs typeface="Calibri (MS) Bold"/>
                  <a:sym typeface="Calibri (MS) Bold"/>
                </a:rPr>
                <a:t>безвозмездной</a:t>
              </a:r>
              <a:r>
                <a:rPr lang="en-US" sz="2700" spc="-81" dirty="0"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2700" spc="-81" dirty="0" err="1">
                  <a:ea typeface="Calibri (MS) Bold"/>
                  <a:cs typeface="Calibri (MS) Bold"/>
                  <a:sym typeface="Calibri (MS) Bold"/>
                </a:rPr>
                <a:t>помощи</a:t>
              </a:r>
              <a:endParaRPr lang="en-US" sz="2700" spc="-81" dirty="0">
                <a:ea typeface="Calibri (MS) Bold"/>
                <a:cs typeface="Calibri (MS) Bold"/>
                <a:sym typeface="Calibri (MS) Bold"/>
              </a:endParaRPr>
            </a:p>
            <a:p>
              <a:pPr algn="l">
                <a:lnSpc>
                  <a:spcPts val="3780"/>
                </a:lnSpc>
              </a:pPr>
              <a:r>
                <a:rPr lang="en-US" sz="2700" spc="-81" dirty="0" err="1">
                  <a:ea typeface="Calibri (MS) Bold"/>
                  <a:cs typeface="Calibri (MS) Bold"/>
                  <a:sym typeface="Calibri (MS) Bold"/>
                </a:rPr>
                <a:t>обработка</a:t>
              </a:r>
              <a:r>
                <a:rPr lang="en-US" sz="2700" spc="-81" dirty="0"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2700" spc="-81" dirty="0" err="1">
                  <a:ea typeface="Calibri (MS) Bold"/>
                  <a:cs typeface="Calibri (MS) Bold"/>
                  <a:sym typeface="Calibri (MS) Bold"/>
                </a:rPr>
                <a:t>платёжных</a:t>
              </a:r>
              <a:r>
                <a:rPr lang="en-US" sz="2700" spc="-81" dirty="0"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2700" spc="-81" dirty="0" err="1">
                  <a:ea typeface="Calibri (MS) Bold"/>
                  <a:cs typeface="Calibri (MS) Bold"/>
                  <a:sym typeface="Calibri (MS) Bold"/>
                </a:rPr>
                <a:t>документов</a:t>
              </a:r>
              <a:r>
                <a:rPr lang="en-US" sz="2700" spc="-81" dirty="0"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2700" spc="-81" dirty="0" err="1">
                  <a:ea typeface="Calibri (MS) Bold"/>
                  <a:cs typeface="Calibri (MS) Bold"/>
                  <a:sym typeface="Calibri (MS) Bold"/>
                </a:rPr>
                <a:t>по</a:t>
              </a:r>
              <a:r>
                <a:rPr lang="en-US" sz="2700" spc="-81" dirty="0"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2700" spc="-81" dirty="0" err="1">
                  <a:ea typeface="Calibri (MS) Bold"/>
                  <a:cs typeface="Calibri (MS) Bold"/>
                  <a:sym typeface="Calibri (MS) Bold"/>
                </a:rPr>
                <a:t>благотворительным</a:t>
              </a:r>
              <a:r>
                <a:rPr lang="en-US" sz="2700" spc="-81" dirty="0"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2700" spc="-81" dirty="0" err="1">
                  <a:ea typeface="Calibri (MS) Bold"/>
                  <a:cs typeface="Calibri (MS) Bold"/>
                  <a:sym typeface="Calibri (MS) Bold"/>
                </a:rPr>
                <a:t>счетам</a:t>
              </a:r>
              <a:endParaRPr lang="en-US" sz="2700" spc="-81" dirty="0">
                <a:ea typeface="Calibri (MS) Bold"/>
                <a:cs typeface="Calibri (MS) Bold"/>
                <a:sym typeface="Calibri (MS) Bold"/>
              </a:endParaRPr>
            </a:p>
          </p:txBody>
        </p:sp>
        <p:grpSp>
          <p:nvGrpSpPr>
            <p:cNvPr id="13" name="Group 13"/>
            <p:cNvGrpSpPr/>
            <p:nvPr/>
          </p:nvGrpSpPr>
          <p:grpSpPr>
            <a:xfrm rot="-5400000">
              <a:off x="5157" y="816073"/>
              <a:ext cx="172341" cy="182655"/>
              <a:chOff x="0" y="0"/>
              <a:chExt cx="43219" cy="4580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 rot="-5400000">
              <a:off x="5157" y="1448930"/>
              <a:ext cx="172341" cy="182655"/>
              <a:chOff x="0" y="0"/>
              <a:chExt cx="43219" cy="45805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19" name="Group 19"/>
          <p:cNvGrpSpPr/>
          <p:nvPr/>
        </p:nvGrpSpPr>
        <p:grpSpPr>
          <a:xfrm>
            <a:off x="1248224" y="7900917"/>
            <a:ext cx="15791552" cy="1360170"/>
            <a:chOff x="0" y="0"/>
            <a:chExt cx="21055403" cy="1813560"/>
          </a:xfrm>
        </p:grpSpPr>
        <p:grpSp>
          <p:nvGrpSpPr>
            <p:cNvPr id="20" name="Group 20"/>
            <p:cNvGrpSpPr/>
            <p:nvPr/>
          </p:nvGrpSpPr>
          <p:grpSpPr>
            <a:xfrm rot="-5400000">
              <a:off x="5157" y="157816"/>
              <a:ext cx="172341" cy="182655"/>
              <a:chOff x="0" y="0"/>
              <a:chExt cx="43219" cy="45805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292085" y="-104775"/>
              <a:ext cx="20763317" cy="1918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поиск документов, файлов, сообщений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осуществление операций с документами (принять в обработку, исполнить, отвергнуть, передать исполнителю)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печать документов, файлов, сообщений</a:t>
              </a:r>
            </a:p>
          </p:txBody>
        </p:sp>
        <p:grpSp>
          <p:nvGrpSpPr>
            <p:cNvPr id="24" name="Group 24"/>
            <p:cNvGrpSpPr/>
            <p:nvPr/>
          </p:nvGrpSpPr>
          <p:grpSpPr>
            <a:xfrm rot="-5400000">
              <a:off x="5157" y="816073"/>
              <a:ext cx="172341" cy="182655"/>
              <a:chOff x="0" y="0"/>
              <a:chExt cx="43219" cy="4580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 rot="-5400000">
              <a:off x="5157" y="1448930"/>
              <a:ext cx="172341" cy="182655"/>
              <a:chOff x="0" y="0"/>
              <a:chExt cx="43219" cy="45805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48350" y="5505791"/>
            <a:ext cx="14890829" cy="588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Аналитическая система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87862" y="3138110"/>
            <a:ext cx="15312276" cy="1801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6"/>
              </a:lnSpc>
            </a:pPr>
            <a:r>
              <a: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Комплекс обеспечивает передачу всей необходимой информации (осуществленные операции, информация по счетам) в аналитическую систему с целью последующего комплексного анализа банковских операций и эффективности обслуживания клиента. Обеспечивается автоматическое ежедневное формирование отчётных файлов по результатам работы отделений для загрузки в аналитические системы Центрального банка.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693815" y="1595803"/>
            <a:ext cx="10900371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ВЗАИМОДЕЙСТВИЕ С ВНЕШНИМИ СИСТЕМАМИ</a:t>
            </a:r>
          </a:p>
        </p:txBody>
      </p:sp>
      <p:sp>
        <p:nvSpPr>
          <p:cNvPr id="5" name="Freeform 5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548350" y="6296764"/>
            <a:ext cx="15306398" cy="2312670"/>
            <a:chOff x="0" y="0"/>
            <a:chExt cx="20408530" cy="3083560"/>
          </a:xfrm>
        </p:grpSpPr>
        <p:grpSp>
          <p:nvGrpSpPr>
            <p:cNvPr id="7" name="Group 7"/>
            <p:cNvGrpSpPr/>
            <p:nvPr/>
          </p:nvGrpSpPr>
          <p:grpSpPr>
            <a:xfrm rot="-5400000">
              <a:off x="5157" y="157816"/>
              <a:ext cx="172341" cy="182655"/>
              <a:chOff x="0" y="0"/>
              <a:chExt cx="43219" cy="45805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292085" y="-104775"/>
              <a:ext cx="20116445" cy="3188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передача всей необходимой информации (осуществленные операции, информация по счетам) в аналитическую систему с целью последующего комплексного анализа банковских операций и эффективности обслуживания клиента;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автоматическое ежедневное формирование отчётных файлов по результатам работы филиала для загрузки в аналитические системы банк</a:t>
              </a:r>
            </a:p>
          </p:txBody>
        </p:sp>
        <p:grpSp>
          <p:nvGrpSpPr>
            <p:cNvPr id="11" name="Group 11"/>
            <p:cNvGrpSpPr/>
            <p:nvPr/>
          </p:nvGrpSpPr>
          <p:grpSpPr>
            <a:xfrm rot="-5400000">
              <a:off x="5157" y="2058530"/>
              <a:ext cx="172341" cy="182655"/>
              <a:chOff x="0" y="0"/>
              <a:chExt cx="43219" cy="45805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98572" y="2009696"/>
            <a:ext cx="14890829" cy="588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Система «Клиент - Банк»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98572" y="6674048"/>
            <a:ext cx="14890829" cy="588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Система по обслуживанию юридических лиц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693815" y="914400"/>
            <a:ext cx="10900371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ВЗАИМОДЕЙСТВИЕ С ВНЕШНИМИ СИСТЕМАМИ</a:t>
            </a:r>
          </a:p>
        </p:txBody>
      </p:sp>
      <p:sp>
        <p:nvSpPr>
          <p:cNvPr id="5" name="Freeform 5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598572" y="2775457"/>
            <a:ext cx="14213800" cy="3265170"/>
            <a:chOff x="0" y="0"/>
            <a:chExt cx="18951734" cy="4353560"/>
          </a:xfrm>
        </p:grpSpPr>
        <p:grpSp>
          <p:nvGrpSpPr>
            <p:cNvPr id="7" name="Group 7"/>
            <p:cNvGrpSpPr/>
            <p:nvPr/>
          </p:nvGrpSpPr>
          <p:grpSpPr>
            <a:xfrm rot="-5400000">
              <a:off x="5157" y="157816"/>
              <a:ext cx="172341" cy="182655"/>
              <a:chOff x="0" y="0"/>
              <a:chExt cx="43219" cy="45805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rot="-5400000">
              <a:off x="5157" y="2078470"/>
              <a:ext cx="172341" cy="182655"/>
              <a:chOff x="0" y="0"/>
              <a:chExt cx="43219" cy="4580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292085" y="-104775"/>
              <a:ext cx="18659648" cy="4458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автоматическая и ручная загрузка отложенных документов из текстового файла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выполнение процедур форматного и логического контроля на этапе загрузки и исполнения документов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автоматическое распределение документов по исполнителям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выполнение групповых и одиночных операций над документами (редактирование, печать, проведение, помещение в картотеку, удаление, аннулирование, передача другому исполнителю)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обработка запросов клиентов о состоянии счетов и обрабатываемых документов 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 rot="-5400000">
              <a:off x="5157" y="816073"/>
              <a:ext cx="172341" cy="182655"/>
              <a:chOff x="0" y="0"/>
              <a:chExt cx="43219" cy="45805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 rot="-5400000">
              <a:off x="5157" y="2736727"/>
              <a:ext cx="172341" cy="182655"/>
              <a:chOff x="0" y="0"/>
              <a:chExt cx="43219" cy="45805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 rot="-5400000">
              <a:off x="5157" y="3971966"/>
              <a:ext cx="172341" cy="182655"/>
              <a:chOff x="0" y="0"/>
              <a:chExt cx="43219" cy="45805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 rot="-5400000">
              <a:off x="5157" y="1448930"/>
              <a:ext cx="172341" cy="182655"/>
              <a:chOff x="0" y="0"/>
              <a:chExt cx="43219" cy="4580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 rot="-5400000">
              <a:off x="5157" y="3369584"/>
              <a:ext cx="172341" cy="182655"/>
              <a:chOff x="0" y="0"/>
              <a:chExt cx="43219" cy="45805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1598572" y="7421880"/>
            <a:ext cx="14213800" cy="1836420"/>
            <a:chOff x="0" y="0"/>
            <a:chExt cx="18951734" cy="2448560"/>
          </a:xfrm>
        </p:grpSpPr>
        <p:grpSp>
          <p:nvGrpSpPr>
            <p:cNvPr id="30" name="Group 30"/>
            <p:cNvGrpSpPr/>
            <p:nvPr/>
          </p:nvGrpSpPr>
          <p:grpSpPr>
            <a:xfrm rot="-5400000">
              <a:off x="5157" y="157816"/>
              <a:ext cx="172341" cy="182655"/>
              <a:chOff x="0" y="0"/>
              <a:chExt cx="43219" cy="45805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3" name="TextBox 33"/>
            <p:cNvSpPr txBox="1"/>
            <p:nvPr/>
          </p:nvSpPr>
          <p:spPr>
            <a:xfrm>
              <a:off x="292085" y="-104775"/>
              <a:ext cx="18659648" cy="2553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регистрация в системе обслуживания физических лиц подключений к SMS-банкингу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информация для учёта доходов физических лиц, полученных из-за границы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платёжные документы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информация по вкладам</a:t>
              </a:r>
            </a:p>
          </p:txBody>
        </p:sp>
        <p:grpSp>
          <p:nvGrpSpPr>
            <p:cNvPr id="34" name="Group 34"/>
            <p:cNvGrpSpPr/>
            <p:nvPr/>
          </p:nvGrpSpPr>
          <p:grpSpPr>
            <a:xfrm rot="-5400000">
              <a:off x="5157" y="816073"/>
              <a:ext cx="172341" cy="182655"/>
              <a:chOff x="0" y="0"/>
              <a:chExt cx="43219" cy="45805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 rot="-5400000">
              <a:off x="5157" y="1448930"/>
              <a:ext cx="172341" cy="182655"/>
              <a:chOff x="0" y="0"/>
              <a:chExt cx="43219" cy="45805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 rot="-5400000">
              <a:off x="5157" y="2078470"/>
              <a:ext cx="172341" cy="182655"/>
              <a:chOff x="0" y="0"/>
              <a:chExt cx="43219" cy="45805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42" name="TextBox 42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28889" y="1441457"/>
            <a:ext cx="14890829" cy="588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Система управления платежами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28889" y="8931268"/>
            <a:ext cx="14890829" cy="925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6"/>
              </a:lnSpc>
            </a:pPr>
            <a:r>
              <a: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Функциональный комплекс позволяет управлять различными объектами платёжного потока: пакеты платёжных документов, пачки платёжных документов, платёжные документы, документы на инкассо.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693815" y="555942"/>
            <a:ext cx="10900371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ВЗАИМОДЕЙСТВИЕ С ВНЕШНИМИ СИСТЕМАМИ</a:t>
            </a:r>
          </a:p>
        </p:txBody>
      </p:sp>
      <p:sp>
        <p:nvSpPr>
          <p:cNvPr id="5" name="Freeform 5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428889" y="2179948"/>
            <a:ext cx="14982310" cy="6598920"/>
            <a:chOff x="0" y="0"/>
            <a:chExt cx="19976414" cy="8798560"/>
          </a:xfrm>
        </p:grpSpPr>
        <p:grpSp>
          <p:nvGrpSpPr>
            <p:cNvPr id="7" name="Group 7"/>
            <p:cNvGrpSpPr/>
            <p:nvPr/>
          </p:nvGrpSpPr>
          <p:grpSpPr>
            <a:xfrm rot="-5400000">
              <a:off x="65625" y="183216"/>
              <a:ext cx="172341" cy="182655"/>
              <a:chOff x="0" y="0"/>
              <a:chExt cx="43219" cy="45805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rot="-5400000">
              <a:off x="5157" y="3991884"/>
              <a:ext cx="172341" cy="182655"/>
              <a:chOff x="0" y="0"/>
              <a:chExt cx="43219" cy="4580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352553" y="-104775"/>
              <a:ext cx="19623860" cy="8903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формирование электронных платёжных документов в национальной и иностранной валюте для отправки в систему управления платежами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формирование информационных файлов об остатках на счетах бюджетных организаций и об открытых и закрытых счетах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формирование запросов в систему управления платежами о состоянии корсчетов, платёжного потока, документов, а также запросов на отзыв платёжных документов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обработка квитанций системы управления платежами о принятии в обработку и о статусах платежных документов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обработка входящих электронных платежных документов и сообщений об аннулировании (отражение в учёте, помещение в пачки исполнителей, помещение в картотеку)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сторнирование ошибочных пакетов электронных документов (отражение в учёте, помещение в отложенные документы)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мониторинг состояния платёжных документов и платёжного потока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проведение сверки документов платёжного потока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 rot="-5400000">
              <a:off x="65625" y="1436230"/>
              <a:ext cx="172341" cy="182655"/>
              <a:chOff x="0" y="0"/>
              <a:chExt cx="43219" cy="45805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 rot="-5400000">
              <a:off x="5157" y="5244898"/>
              <a:ext cx="172341" cy="182655"/>
              <a:chOff x="0" y="0"/>
              <a:chExt cx="43219" cy="45805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 rot="-5400000">
              <a:off x="65625" y="2689243"/>
              <a:ext cx="172341" cy="182655"/>
              <a:chOff x="0" y="0"/>
              <a:chExt cx="43219" cy="45805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 rot="-5400000">
              <a:off x="5157" y="6497911"/>
              <a:ext cx="172341" cy="182655"/>
              <a:chOff x="0" y="0"/>
              <a:chExt cx="43219" cy="4580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 rot="-5400000">
              <a:off x="65625" y="7800552"/>
              <a:ext cx="172341" cy="182655"/>
              <a:chOff x="0" y="0"/>
              <a:chExt cx="43219" cy="45805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 rot="-5400000">
              <a:off x="65625" y="8391993"/>
              <a:ext cx="172341" cy="182655"/>
              <a:chOff x="0" y="0"/>
              <a:chExt cx="43219" cy="45805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693815" y="914400"/>
            <a:ext cx="10900371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ЕЖЕДНЕВНАЯ И РЕГЛАМЕНТНАЯ ОТЧЕТНОСТЬ</a:t>
            </a:r>
          </a:p>
        </p:txBody>
      </p:sp>
      <p:sp>
        <p:nvSpPr>
          <p:cNvPr id="3" name="Freeform 3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300156" y="2449830"/>
            <a:ext cx="4744623" cy="6598920"/>
            <a:chOff x="0" y="0"/>
            <a:chExt cx="6326163" cy="8798560"/>
          </a:xfrm>
        </p:grpSpPr>
        <p:grpSp>
          <p:nvGrpSpPr>
            <p:cNvPr id="5" name="Group 5"/>
            <p:cNvGrpSpPr/>
            <p:nvPr/>
          </p:nvGrpSpPr>
          <p:grpSpPr>
            <a:xfrm rot="-5400000">
              <a:off x="5157" y="186532"/>
              <a:ext cx="172341" cy="182655"/>
              <a:chOff x="0" y="0"/>
              <a:chExt cx="43219" cy="45805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292085" y="-104775"/>
              <a:ext cx="6034078" cy="8903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Авторизация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Баланс и обороты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Данные для МНС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Документы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Касса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Контрольные ведомости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Кредитные операции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Межбанковские расчёты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Неотложные нужды и з/п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Отчёт по ролям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Отчёты по МБК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Отчёты по ЦБ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Печать документов архива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Проценты</a:t>
              </a:r>
            </a:p>
          </p:txBody>
        </p:sp>
        <p:grpSp>
          <p:nvGrpSpPr>
            <p:cNvPr id="9" name="Group 9"/>
            <p:cNvGrpSpPr/>
            <p:nvPr/>
          </p:nvGrpSpPr>
          <p:grpSpPr>
            <a:xfrm rot="-5400000">
              <a:off x="5157" y="820822"/>
              <a:ext cx="172341" cy="182655"/>
              <a:chOff x="0" y="0"/>
              <a:chExt cx="43219" cy="4580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 rot="-5400000">
              <a:off x="5157" y="1455111"/>
              <a:ext cx="172341" cy="182655"/>
              <a:chOff x="0" y="0"/>
              <a:chExt cx="43219" cy="4580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-5400000">
              <a:off x="5157" y="2089401"/>
              <a:ext cx="172341" cy="182655"/>
              <a:chOff x="0" y="0"/>
              <a:chExt cx="43219" cy="45805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-5400000">
              <a:off x="5157" y="2723690"/>
              <a:ext cx="172341" cy="182655"/>
              <a:chOff x="0" y="0"/>
              <a:chExt cx="43219" cy="45805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 rot="-5400000">
              <a:off x="5157" y="3357980"/>
              <a:ext cx="172341" cy="182655"/>
              <a:chOff x="0" y="0"/>
              <a:chExt cx="43219" cy="45805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 rot="-5400000">
              <a:off x="5157" y="3992270"/>
              <a:ext cx="172341" cy="182655"/>
              <a:chOff x="0" y="0"/>
              <a:chExt cx="43219" cy="4580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 rot="-5400000">
              <a:off x="5157" y="4626559"/>
              <a:ext cx="172341" cy="182655"/>
              <a:chOff x="0" y="0"/>
              <a:chExt cx="43219" cy="45805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 rot="-5400000">
              <a:off x="5157" y="5260849"/>
              <a:ext cx="172341" cy="182655"/>
              <a:chOff x="0" y="0"/>
              <a:chExt cx="43219" cy="45805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 rot="-5400000">
              <a:off x="5157" y="5895139"/>
              <a:ext cx="172341" cy="182655"/>
              <a:chOff x="0" y="0"/>
              <a:chExt cx="43219" cy="45805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 rot="-5400000">
              <a:off x="5157" y="6529428"/>
              <a:ext cx="172341" cy="182655"/>
              <a:chOff x="0" y="0"/>
              <a:chExt cx="43219" cy="45805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8" name="TextBox 38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 rot="-5400000">
              <a:off x="5157" y="7163718"/>
              <a:ext cx="172341" cy="182655"/>
              <a:chOff x="0" y="0"/>
              <a:chExt cx="43219" cy="45805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41" name="TextBox 41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 rot="-5400000">
              <a:off x="5157" y="7798007"/>
              <a:ext cx="172341" cy="182655"/>
              <a:chOff x="0" y="0"/>
              <a:chExt cx="43219" cy="45805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44" name="TextBox 44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 rot="-5400000">
              <a:off x="5157" y="8432297"/>
              <a:ext cx="172341" cy="182655"/>
              <a:chOff x="0" y="0"/>
              <a:chExt cx="43219" cy="45805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48" name="Group 48"/>
          <p:cNvGrpSpPr/>
          <p:nvPr/>
        </p:nvGrpSpPr>
        <p:grpSpPr>
          <a:xfrm>
            <a:off x="6771689" y="2449830"/>
            <a:ext cx="4744623" cy="6598920"/>
            <a:chOff x="0" y="0"/>
            <a:chExt cx="6326163" cy="8798560"/>
          </a:xfrm>
        </p:grpSpPr>
        <p:grpSp>
          <p:nvGrpSpPr>
            <p:cNvPr id="49" name="Group 49"/>
            <p:cNvGrpSpPr/>
            <p:nvPr/>
          </p:nvGrpSpPr>
          <p:grpSpPr>
            <a:xfrm rot="-5400000">
              <a:off x="5157" y="186532"/>
              <a:ext cx="172341" cy="182655"/>
              <a:chOff x="0" y="0"/>
              <a:chExt cx="43219" cy="45805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2" name="TextBox 52"/>
            <p:cNvSpPr txBox="1"/>
            <p:nvPr/>
          </p:nvSpPr>
          <p:spPr>
            <a:xfrm>
              <a:off x="292085" y="-104775"/>
              <a:ext cx="6034078" cy="8903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Транзитные счета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Электронный архив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Аудит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Банковские договора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Выписки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Депозиты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Картотека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Клиенты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Контрольные ведомости по подозрительным операциям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Лицевые счета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Объединение филиалов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РКО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Справочники</a:t>
              </a:r>
            </a:p>
          </p:txBody>
        </p:sp>
        <p:grpSp>
          <p:nvGrpSpPr>
            <p:cNvPr id="53" name="Group 53"/>
            <p:cNvGrpSpPr/>
            <p:nvPr/>
          </p:nvGrpSpPr>
          <p:grpSpPr>
            <a:xfrm rot="-5400000">
              <a:off x="5157" y="820822"/>
              <a:ext cx="172341" cy="182655"/>
              <a:chOff x="0" y="0"/>
              <a:chExt cx="43219" cy="45805"/>
            </a:xfrm>
          </p:grpSpPr>
          <p:sp>
            <p:nvSpPr>
              <p:cNvPr id="54" name="Freeform 54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56" name="Group 56"/>
            <p:cNvGrpSpPr/>
            <p:nvPr/>
          </p:nvGrpSpPr>
          <p:grpSpPr>
            <a:xfrm rot="-5400000">
              <a:off x="5157" y="1455111"/>
              <a:ext cx="172341" cy="182655"/>
              <a:chOff x="0" y="0"/>
              <a:chExt cx="43219" cy="45805"/>
            </a:xfrm>
          </p:grpSpPr>
          <p:sp>
            <p:nvSpPr>
              <p:cNvPr id="57" name="Freeform 57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58" name="TextBox 58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59" name="Group 59"/>
            <p:cNvGrpSpPr/>
            <p:nvPr/>
          </p:nvGrpSpPr>
          <p:grpSpPr>
            <a:xfrm rot="-5400000">
              <a:off x="5157" y="2089401"/>
              <a:ext cx="172341" cy="182655"/>
              <a:chOff x="0" y="0"/>
              <a:chExt cx="43219" cy="45805"/>
            </a:xfrm>
          </p:grpSpPr>
          <p:sp>
            <p:nvSpPr>
              <p:cNvPr id="60" name="Freeform 60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61" name="TextBox 61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62" name="Group 62"/>
            <p:cNvGrpSpPr/>
            <p:nvPr/>
          </p:nvGrpSpPr>
          <p:grpSpPr>
            <a:xfrm rot="-5400000">
              <a:off x="5157" y="2723690"/>
              <a:ext cx="172341" cy="182655"/>
              <a:chOff x="0" y="0"/>
              <a:chExt cx="43219" cy="45805"/>
            </a:xfrm>
          </p:grpSpPr>
          <p:sp>
            <p:nvSpPr>
              <p:cNvPr id="63" name="Freeform 63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64" name="TextBox 64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65" name="Group 65"/>
            <p:cNvGrpSpPr/>
            <p:nvPr/>
          </p:nvGrpSpPr>
          <p:grpSpPr>
            <a:xfrm rot="-5400000">
              <a:off x="5157" y="3357980"/>
              <a:ext cx="172341" cy="182655"/>
              <a:chOff x="0" y="0"/>
              <a:chExt cx="43219" cy="45805"/>
            </a:xfrm>
          </p:grpSpPr>
          <p:sp>
            <p:nvSpPr>
              <p:cNvPr id="66" name="Freeform 66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67" name="TextBox 67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68" name="Group 68"/>
            <p:cNvGrpSpPr/>
            <p:nvPr/>
          </p:nvGrpSpPr>
          <p:grpSpPr>
            <a:xfrm rot="-5400000">
              <a:off x="5157" y="3992270"/>
              <a:ext cx="172341" cy="182655"/>
              <a:chOff x="0" y="0"/>
              <a:chExt cx="43219" cy="45805"/>
            </a:xfrm>
          </p:grpSpPr>
          <p:sp>
            <p:nvSpPr>
              <p:cNvPr id="69" name="Freeform 69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70" name="TextBox 70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71" name="Group 71"/>
            <p:cNvGrpSpPr/>
            <p:nvPr/>
          </p:nvGrpSpPr>
          <p:grpSpPr>
            <a:xfrm rot="-5400000">
              <a:off x="5157" y="4626559"/>
              <a:ext cx="172341" cy="182655"/>
              <a:chOff x="0" y="0"/>
              <a:chExt cx="43219" cy="45805"/>
            </a:xfrm>
          </p:grpSpPr>
          <p:sp>
            <p:nvSpPr>
              <p:cNvPr id="72" name="Freeform 72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73" name="TextBox 73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74" name="Group 74"/>
            <p:cNvGrpSpPr/>
            <p:nvPr/>
          </p:nvGrpSpPr>
          <p:grpSpPr>
            <a:xfrm rot="-5400000">
              <a:off x="5157" y="5260849"/>
              <a:ext cx="172341" cy="182655"/>
              <a:chOff x="0" y="0"/>
              <a:chExt cx="43219" cy="45805"/>
            </a:xfrm>
          </p:grpSpPr>
          <p:sp>
            <p:nvSpPr>
              <p:cNvPr id="75" name="Freeform 75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76" name="TextBox 76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77" name="Group 77"/>
            <p:cNvGrpSpPr/>
            <p:nvPr/>
          </p:nvGrpSpPr>
          <p:grpSpPr>
            <a:xfrm rot="-5400000">
              <a:off x="5157" y="5895139"/>
              <a:ext cx="172341" cy="182655"/>
              <a:chOff x="0" y="0"/>
              <a:chExt cx="43219" cy="45805"/>
            </a:xfrm>
          </p:grpSpPr>
          <p:sp>
            <p:nvSpPr>
              <p:cNvPr id="78" name="Freeform 78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79" name="TextBox 79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0" name="Group 80"/>
            <p:cNvGrpSpPr/>
            <p:nvPr/>
          </p:nvGrpSpPr>
          <p:grpSpPr>
            <a:xfrm rot="-5400000">
              <a:off x="5157" y="6529428"/>
              <a:ext cx="172341" cy="182655"/>
              <a:chOff x="0" y="0"/>
              <a:chExt cx="43219" cy="45805"/>
            </a:xfrm>
          </p:grpSpPr>
          <p:sp>
            <p:nvSpPr>
              <p:cNvPr id="81" name="Freeform 81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82" name="TextBox 82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3" name="Group 83"/>
            <p:cNvGrpSpPr/>
            <p:nvPr/>
          </p:nvGrpSpPr>
          <p:grpSpPr>
            <a:xfrm rot="-5400000">
              <a:off x="5157" y="7163718"/>
              <a:ext cx="172341" cy="182655"/>
              <a:chOff x="0" y="0"/>
              <a:chExt cx="43219" cy="45805"/>
            </a:xfrm>
          </p:grpSpPr>
          <p:sp>
            <p:nvSpPr>
              <p:cNvPr id="84" name="Freeform 84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85" name="TextBox 85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6" name="Group 86"/>
            <p:cNvGrpSpPr/>
            <p:nvPr/>
          </p:nvGrpSpPr>
          <p:grpSpPr>
            <a:xfrm rot="-5400000">
              <a:off x="5157" y="7798007"/>
              <a:ext cx="172341" cy="182655"/>
              <a:chOff x="0" y="0"/>
              <a:chExt cx="43219" cy="45805"/>
            </a:xfrm>
          </p:grpSpPr>
          <p:sp>
            <p:nvSpPr>
              <p:cNvPr id="87" name="Freeform 87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88" name="TextBox 88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9" name="Group 89"/>
            <p:cNvGrpSpPr/>
            <p:nvPr/>
          </p:nvGrpSpPr>
          <p:grpSpPr>
            <a:xfrm rot="-5400000">
              <a:off x="5157" y="8432297"/>
              <a:ext cx="172341" cy="182655"/>
              <a:chOff x="0" y="0"/>
              <a:chExt cx="43219" cy="45805"/>
            </a:xfrm>
          </p:grpSpPr>
          <p:sp>
            <p:nvSpPr>
              <p:cNvPr id="90" name="Freeform 90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91" name="TextBox 91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92" name="Group 92"/>
          <p:cNvGrpSpPr/>
          <p:nvPr/>
        </p:nvGrpSpPr>
        <p:grpSpPr>
          <a:xfrm>
            <a:off x="12243221" y="2449830"/>
            <a:ext cx="4744623" cy="6598920"/>
            <a:chOff x="0" y="0"/>
            <a:chExt cx="6326163" cy="8798560"/>
          </a:xfrm>
        </p:grpSpPr>
        <p:grpSp>
          <p:nvGrpSpPr>
            <p:cNvPr id="93" name="Group 93"/>
            <p:cNvGrpSpPr/>
            <p:nvPr/>
          </p:nvGrpSpPr>
          <p:grpSpPr>
            <a:xfrm rot="-5400000">
              <a:off x="5157" y="186532"/>
              <a:ext cx="172341" cy="182655"/>
              <a:chOff x="0" y="0"/>
              <a:chExt cx="43219" cy="45805"/>
            </a:xfrm>
          </p:grpSpPr>
          <p:sp>
            <p:nvSpPr>
              <p:cNvPr id="94" name="Freeform 94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95" name="TextBox 95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96" name="TextBox 96"/>
            <p:cNvSpPr txBox="1"/>
            <p:nvPr/>
          </p:nvSpPr>
          <p:spPr>
            <a:xfrm>
              <a:off x="292085" y="-104775"/>
              <a:ext cx="6034078" cy="8903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Проверочные ведомости по балансу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Прочие операции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Собрание акционеров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Структура кредитного портфеля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Финансовый результат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Формы печати для типовых документов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Электронный клиент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Отчёты по подразделению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Переоценка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Операционная нагрузка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Отчёты по ВЭД</a:t>
              </a:r>
            </a:p>
            <a:p>
              <a:pPr algn="l">
                <a:lnSpc>
                  <a:spcPts val="3780"/>
                </a:lnSpc>
              </a:pPr>
              <a:endPara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  <p:grpSp>
          <p:nvGrpSpPr>
            <p:cNvPr id="97" name="Group 97"/>
            <p:cNvGrpSpPr/>
            <p:nvPr/>
          </p:nvGrpSpPr>
          <p:grpSpPr>
            <a:xfrm rot="-5400000">
              <a:off x="5157" y="820822"/>
              <a:ext cx="172341" cy="182655"/>
              <a:chOff x="0" y="0"/>
              <a:chExt cx="43219" cy="45805"/>
            </a:xfrm>
          </p:grpSpPr>
          <p:sp>
            <p:nvSpPr>
              <p:cNvPr id="98" name="Freeform 98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99" name="TextBox 99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00" name="Group 100"/>
            <p:cNvGrpSpPr/>
            <p:nvPr/>
          </p:nvGrpSpPr>
          <p:grpSpPr>
            <a:xfrm rot="-5400000">
              <a:off x="5157" y="1455111"/>
              <a:ext cx="172341" cy="182655"/>
              <a:chOff x="0" y="0"/>
              <a:chExt cx="43219" cy="45805"/>
            </a:xfrm>
          </p:grpSpPr>
          <p:sp>
            <p:nvSpPr>
              <p:cNvPr id="101" name="Freeform 101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02" name="TextBox 102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03" name="Group 103"/>
            <p:cNvGrpSpPr/>
            <p:nvPr/>
          </p:nvGrpSpPr>
          <p:grpSpPr>
            <a:xfrm rot="-5400000">
              <a:off x="5157" y="2089401"/>
              <a:ext cx="172341" cy="182655"/>
              <a:chOff x="0" y="0"/>
              <a:chExt cx="43219" cy="45805"/>
            </a:xfrm>
          </p:grpSpPr>
          <p:sp>
            <p:nvSpPr>
              <p:cNvPr id="104" name="Freeform 104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05" name="TextBox 105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06" name="Group 106"/>
            <p:cNvGrpSpPr/>
            <p:nvPr/>
          </p:nvGrpSpPr>
          <p:grpSpPr>
            <a:xfrm rot="-5400000">
              <a:off x="5157" y="2723690"/>
              <a:ext cx="172341" cy="182655"/>
              <a:chOff x="0" y="0"/>
              <a:chExt cx="43219" cy="45805"/>
            </a:xfrm>
          </p:grpSpPr>
          <p:sp>
            <p:nvSpPr>
              <p:cNvPr id="107" name="Freeform 107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08" name="TextBox 108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09" name="Group 109"/>
            <p:cNvGrpSpPr/>
            <p:nvPr/>
          </p:nvGrpSpPr>
          <p:grpSpPr>
            <a:xfrm rot="-5400000">
              <a:off x="5157" y="3357980"/>
              <a:ext cx="172341" cy="182655"/>
              <a:chOff x="0" y="0"/>
              <a:chExt cx="43219" cy="45805"/>
            </a:xfrm>
          </p:grpSpPr>
          <p:sp>
            <p:nvSpPr>
              <p:cNvPr id="110" name="Freeform 110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11" name="TextBox 111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12" name="Group 112"/>
            <p:cNvGrpSpPr/>
            <p:nvPr/>
          </p:nvGrpSpPr>
          <p:grpSpPr>
            <a:xfrm rot="-5400000">
              <a:off x="5157" y="3992270"/>
              <a:ext cx="172341" cy="182655"/>
              <a:chOff x="0" y="0"/>
              <a:chExt cx="43219" cy="45805"/>
            </a:xfrm>
          </p:grpSpPr>
          <p:sp>
            <p:nvSpPr>
              <p:cNvPr id="113" name="Freeform 113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14" name="TextBox 114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15" name="Group 115"/>
            <p:cNvGrpSpPr/>
            <p:nvPr/>
          </p:nvGrpSpPr>
          <p:grpSpPr>
            <a:xfrm rot="-5400000">
              <a:off x="5157" y="4626559"/>
              <a:ext cx="172341" cy="182655"/>
              <a:chOff x="0" y="0"/>
              <a:chExt cx="43219" cy="45805"/>
            </a:xfrm>
          </p:grpSpPr>
          <p:sp>
            <p:nvSpPr>
              <p:cNvPr id="116" name="Freeform 116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17" name="TextBox 117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18" name="Group 118"/>
            <p:cNvGrpSpPr/>
            <p:nvPr/>
          </p:nvGrpSpPr>
          <p:grpSpPr>
            <a:xfrm rot="-5400000">
              <a:off x="5157" y="5260849"/>
              <a:ext cx="172341" cy="182655"/>
              <a:chOff x="0" y="0"/>
              <a:chExt cx="43219" cy="45805"/>
            </a:xfrm>
          </p:grpSpPr>
          <p:sp>
            <p:nvSpPr>
              <p:cNvPr id="119" name="Freeform 119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20" name="TextBox 120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21" name="Group 121"/>
            <p:cNvGrpSpPr/>
            <p:nvPr/>
          </p:nvGrpSpPr>
          <p:grpSpPr>
            <a:xfrm rot="-5400000">
              <a:off x="5157" y="5895139"/>
              <a:ext cx="172341" cy="182655"/>
              <a:chOff x="0" y="0"/>
              <a:chExt cx="43219" cy="45805"/>
            </a:xfrm>
          </p:grpSpPr>
          <p:sp>
            <p:nvSpPr>
              <p:cNvPr id="122" name="Freeform 122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23" name="TextBox 123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24" name="Group 124"/>
            <p:cNvGrpSpPr/>
            <p:nvPr/>
          </p:nvGrpSpPr>
          <p:grpSpPr>
            <a:xfrm rot="-5400000">
              <a:off x="5157" y="6529428"/>
              <a:ext cx="172341" cy="182655"/>
              <a:chOff x="0" y="0"/>
              <a:chExt cx="43219" cy="45805"/>
            </a:xfrm>
          </p:grpSpPr>
          <p:sp>
            <p:nvSpPr>
              <p:cNvPr id="125" name="Freeform 125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26" name="TextBox 126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27" name="Group 127"/>
            <p:cNvGrpSpPr/>
            <p:nvPr/>
          </p:nvGrpSpPr>
          <p:grpSpPr>
            <a:xfrm rot="-5400000">
              <a:off x="5157" y="7163718"/>
              <a:ext cx="172341" cy="182655"/>
              <a:chOff x="0" y="0"/>
              <a:chExt cx="43219" cy="45805"/>
            </a:xfrm>
          </p:grpSpPr>
          <p:sp>
            <p:nvSpPr>
              <p:cNvPr id="128" name="Freeform 128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29" name="TextBox 129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30" name="Group 130"/>
            <p:cNvGrpSpPr/>
            <p:nvPr/>
          </p:nvGrpSpPr>
          <p:grpSpPr>
            <a:xfrm rot="-5400000">
              <a:off x="5157" y="7798007"/>
              <a:ext cx="172341" cy="182655"/>
              <a:chOff x="0" y="0"/>
              <a:chExt cx="43219" cy="45805"/>
            </a:xfrm>
          </p:grpSpPr>
          <p:sp>
            <p:nvSpPr>
              <p:cNvPr id="131" name="Freeform 131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32" name="TextBox 132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693815" y="3216102"/>
            <a:ext cx="14890829" cy="588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Выгрузка платежных документов в электронный архив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693815" y="6488430"/>
            <a:ext cx="14890829" cy="588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Выгрузка отчетов в электронный архив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693815" y="1749680"/>
            <a:ext cx="10900371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ЭЛЕКТРОННЫЙ АРХИВ</a:t>
            </a:r>
          </a:p>
        </p:txBody>
      </p:sp>
      <p:sp>
        <p:nvSpPr>
          <p:cNvPr id="5" name="Freeform 5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grpSp>
        <p:nvGrpSpPr>
          <p:cNvPr id="6" name="Group 6"/>
          <p:cNvGrpSpPr/>
          <p:nvPr/>
        </p:nvGrpSpPr>
        <p:grpSpPr>
          <a:xfrm rot="-5400000">
            <a:off x="3697682" y="4100225"/>
            <a:ext cx="129256" cy="136991"/>
            <a:chOff x="0" y="0"/>
            <a:chExt cx="43219" cy="4580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3219" cy="45805"/>
            </a:xfrm>
            <a:custGeom>
              <a:avLst/>
              <a:gdLst/>
              <a:ahLst/>
              <a:cxnLst/>
              <a:rect l="l" t="t" r="r" b="b"/>
              <a:pathLst>
                <a:path w="43219" h="45805">
                  <a:moveTo>
                    <a:pt x="21609" y="0"/>
                  </a:moveTo>
                  <a:lnTo>
                    <a:pt x="21609" y="0"/>
                  </a:lnTo>
                  <a:cubicBezTo>
                    <a:pt x="33544" y="0"/>
                    <a:pt x="43219" y="9675"/>
                    <a:pt x="43219" y="21609"/>
                  </a:cubicBezTo>
                  <a:lnTo>
                    <a:pt x="43219" y="24196"/>
                  </a:lnTo>
                  <a:cubicBezTo>
                    <a:pt x="43219" y="36130"/>
                    <a:pt x="33544" y="45805"/>
                    <a:pt x="21609" y="45805"/>
                  </a:cubicBezTo>
                  <a:lnTo>
                    <a:pt x="21609" y="45805"/>
                  </a:lnTo>
                  <a:cubicBezTo>
                    <a:pt x="9675" y="45805"/>
                    <a:pt x="0" y="36130"/>
                    <a:pt x="0" y="24196"/>
                  </a:cubicBezTo>
                  <a:lnTo>
                    <a:pt x="0" y="21609"/>
                  </a:lnTo>
                  <a:cubicBezTo>
                    <a:pt x="0" y="9675"/>
                    <a:pt x="9675" y="0"/>
                    <a:pt x="21609" y="0"/>
                  </a:cubicBezTo>
                  <a:close/>
                </a:path>
              </a:pathLst>
            </a:custGeom>
            <a:solidFill>
              <a:srgbClr val="FF6A0E"/>
            </a:solidFill>
            <a:ln cap="rnd">
              <a:noFill/>
              <a:prstDash val="solid"/>
              <a:round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43219" cy="934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912879" y="3877088"/>
            <a:ext cx="13994736" cy="146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просмотр выгруженных в архив платёжных документов</a:t>
            </a:r>
          </a:p>
          <a:p>
            <a:pPr algn="l">
              <a:lnSpc>
                <a:spcPts val="3780"/>
              </a:lnSpc>
            </a:pPr>
            <a:r>
              <a: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подготовка и выгрузка платёжных балансовых документов в архив</a:t>
            </a:r>
          </a:p>
          <a:p>
            <a:pPr algn="l">
              <a:lnSpc>
                <a:spcPts val="3780"/>
              </a:lnSpc>
            </a:pPr>
            <a:r>
              <a: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формирование файла описи выгруженных в архив платёжных документов</a:t>
            </a:r>
          </a:p>
        </p:txBody>
      </p:sp>
      <p:grpSp>
        <p:nvGrpSpPr>
          <p:cNvPr id="10" name="Group 10"/>
          <p:cNvGrpSpPr/>
          <p:nvPr/>
        </p:nvGrpSpPr>
        <p:grpSpPr>
          <a:xfrm rot="-5400000">
            <a:off x="3697682" y="4593917"/>
            <a:ext cx="129256" cy="136991"/>
            <a:chOff x="0" y="0"/>
            <a:chExt cx="43219" cy="4580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3219" cy="45805"/>
            </a:xfrm>
            <a:custGeom>
              <a:avLst/>
              <a:gdLst/>
              <a:ahLst/>
              <a:cxnLst/>
              <a:rect l="l" t="t" r="r" b="b"/>
              <a:pathLst>
                <a:path w="43219" h="45805">
                  <a:moveTo>
                    <a:pt x="21609" y="0"/>
                  </a:moveTo>
                  <a:lnTo>
                    <a:pt x="21609" y="0"/>
                  </a:lnTo>
                  <a:cubicBezTo>
                    <a:pt x="33544" y="0"/>
                    <a:pt x="43219" y="9675"/>
                    <a:pt x="43219" y="21609"/>
                  </a:cubicBezTo>
                  <a:lnTo>
                    <a:pt x="43219" y="24196"/>
                  </a:lnTo>
                  <a:cubicBezTo>
                    <a:pt x="43219" y="36130"/>
                    <a:pt x="33544" y="45805"/>
                    <a:pt x="21609" y="45805"/>
                  </a:cubicBezTo>
                  <a:lnTo>
                    <a:pt x="21609" y="45805"/>
                  </a:lnTo>
                  <a:cubicBezTo>
                    <a:pt x="9675" y="45805"/>
                    <a:pt x="0" y="36130"/>
                    <a:pt x="0" y="24196"/>
                  </a:cubicBezTo>
                  <a:lnTo>
                    <a:pt x="0" y="21609"/>
                  </a:lnTo>
                  <a:cubicBezTo>
                    <a:pt x="0" y="9675"/>
                    <a:pt x="9675" y="0"/>
                    <a:pt x="21609" y="0"/>
                  </a:cubicBezTo>
                  <a:close/>
                </a:path>
              </a:pathLst>
            </a:custGeom>
            <a:solidFill>
              <a:srgbClr val="FF6A0E"/>
            </a:solidFill>
            <a:ln cap="rnd">
              <a:noFill/>
              <a:prstDash val="solid"/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43219" cy="934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-5400000">
            <a:off x="3697682" y="5068560"/>
            <a:ext cx="129256" cy="136991"/>
            <a:chOff x="0" y="0"/>
            <a:chExt cx="43219" cy="4580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3219" cy="45805"/>
            </a:xfrm>
            <a:custGeom>
              <a:avLst/>
              <a:gdLst/>
              <a:ahLst/>
              <a:cxnLst/>
              <a:rect l="l" t="t" r="r" b="b"/>
              <a:pathLst>
                <a:path w="43219" h="45805">
                  <a:moveTo>
                    <a:pt x="21609" y="0"/>
                  </a:moveTo>
                  <a:lnTo>
                    <a:pt x="21609" y="0"/>
                  </a:lnTo>
                  <a:cubicBezTo>
                    <a:pt x="33544" y="0"/>
                    <a:pt x="43219" y="9675"/>
                    <a:pt x="43219" y="21609"/>
                  </a:cubicBezTo>
                  <a:lnTo>
                    <a:pt x="43219" y="24196"/>
                  </a:lnTo>
                  <a:cubicBezTo>
                    <a:pt x="43219" y="36130"/>
                    <a:pt x="33544" y="45805"/>
                    <a:pt x="21609" y="45805"/>
                  </a:cubicBezTo>
                  <a:lnTo>
                    <a:pt x="21609" y="45805"/>
                  </a:lnTo>
                  <a:cubicBezTo>
                    <a:pt x="9675" y="45805"/>
                    <a:pt x="0" y="36130"/>
                    <a:pt x="0" y="24196"/>
                  </a:cubicBezTo>
                  <a:lnTo>
                    <a:pt x="0" y="21609"/>
                  </a:lnTo>
                  <a:cubicBezTo>
                    <a:pt x="0" y="9675"/>
                    <a:pt x="9675" y="0"/>
                    <a:pt x="21609" y="0"/>
                  </a:cubicBezTo>
                  <a:close/>
                </a:path>
              </a:pathLst>
            </a:custGeom>
            <a:solidFill>
              <a:srgbClr val="FF6A0E"/>
            </a:solidFill>
            <a:ln cap="rnd">
              <a:noFill/>
              <a:prstDash val="solid"/>
              <a:round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43219" cy="934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3693815" y="7236262"/>
            <a:ext cx="14213800" cy="407670"/>
            <a:chOff x="0" y="0"/>
            <a:chExt cx="18951734" cy="543560"/>
          </a:xfrm>
        </p:grpSpPr>
        <p:grpSp>
          <p:nvGrpSpPr>
            <p:cNvPr id="17" name="Group 17"/>
            <p:cNvGrpSpPr/>
            <p:nvPr/>
          </p:nvGrpSpPr>
          <p:grpSpPr>
            <a:xfrm rot="-5400000">
              <a:off x="5157" y="157816"/>
              <a:ext cx="172341" cy="182655"/>
              <a:chOff x="0" y="0"/>
              <a:chExt cx="43219" cy="45805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292085" y="-104775"/>
              <a:ext cx="18659648" cy="648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Подготовка к передаче и выгрузка отчётов в централизованное хранилище (архив)</a:t>
              </a:r>
            </a:p>
          </p:txBody>
        </p:sp>
      </p:grpSp>
      <p:sp>
        <p:nvSpPr>
          <p:cNvPr id="21" name="Freeform 21"/>
          <p:cNvSpPr/>
          <p:nvPr/>
        </p:nvSpPr>
        <p:spPr>
          <a:xfrm rot="4110512" flipV="1">
            <a:off x="-530318" y="6404475"/>
            <a:ext cx="4794730" cy="4829857"/>
          </a:xfrm>
          <a:custGeom>
            <a:avLst/>
            <a:gdLst/>
            <a:ahLst/>
            <a:cxnLst/>
            <a:rect l="l" t="t" r="r" b="b"/>
            <a:pathLst>
              <a:path w="4794730" h="4829857">
                <a:moveTo>
                  <a:pt x="0" y="4829857"/>
                </a:moveTo>
                <a:lnTo>
                  <a:pt x="4794730" y="4829857"/>
                </a:lnTo>
                <a:lnTo>
                  <a:pt x="4794730" y="0"/>
                </a:lnTo>
                <a:lnTo>
                  <a:pt x="0" y="0"/>
                </a:lnTo>
                <a:lnTo>
                  <a:pt x="0" y="4829857"/>
                </a:lnTo>
                <a:close/>
              </a:path>
            </a:pathLst>
          </a:custGeom>
          <a:blipFill>
            <a:blip r:embed="rId3">
              <a:alphaModFix amt="49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614743"/>
            <a:ext cx="14890829" cy="588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Настройка работы комплекса STP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368295"/>
            <a:ext cx="15826047" cy="925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6"/>
              </a:lnSpc>
            </a:pPr>
            <a:r>
              <a: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ФК предназначен для программной обработки и проведения (кроме платёжных требований) по счетам без участия ответственного исполнителя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491538" y="1028700"/>
            <a:ext cx="10900371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ПРОГРАММНОЕ ПРОВЕДЕНИЕ ДОКУМЕНТОВ (STP)</a:t>
            </a:r>
          </a:p>
        </p:txBody>
      </p:sp>
      <p:sp>
        <p:nvSpPr>
          <p:cNvPr id="5" name="Freeform 5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028700" y="4277994"/>
            <a:ext cx="15190424" cy="4217670"/>
            <a:chOff x="0" y="0"/>
            <a:chExt cx="20253899" cy="5623560"/>
          </a:xfrm>
        </p:grpSpPr>
        <p:grpSp>
          <p:nvGrpSpPr>
            <p:cNvPr id="7" name="Group 7"/>
            <p:cNvGrpSpPr/>
            <p:nvPr/>
          </p:nvGrpSpPr>
          <p:grpSpPr>
            <a:xfrm rot="-5400000">
              <a:off x="65625" y="183216"/>
              <a:ext cx="172341" cy="182655"/>
              <a:chOff x="0" y="0"/>
              <a:chExt cx="43219" cy="45805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rot="-5400000">
              <a:off x="5157" y="3991884"/>
              <a:ext cx="172341" cy="182655"/>
              <a:chOff x="0" y="0"/>
              <a:chExt cx="43219" cy="4580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352553" y="-104775"/>
              <a:ext cx="19901346" cy="5728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необходимость отправки документов при загрузке из системы «Клиент-банк» на контроль STP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время, через которое автоматически закрывается открытая пачка STP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количество документов, при достижении которого открытая пачка STP закрывается автоматически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количество одновременно работающих потоков обработки STP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максимальное количество документов одного пользователя, одновременно захватываемых обработчиком для проведения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время начала обработки документов STP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время прекращения обработки документов STP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время окончания передачи платёжных требований в систему РЦСОЭД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 rot="-5400000">
              <a:off x="65625" y="1436230"/>
              <a:ext cx="172341" cy="182655"/>
              <a:chOff x="0" y="0"/>
              <a:chExt cx="43219" cy="45805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 rot="-5400000">
              <a:off x="5157" y="5244898"/>
              <a:ext cx="172341" cy="182655"/>
              <a:chOff x="0" y="0"/>
              <a:chExt cx="43219" cy="45805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 rot="-5400000">
              <a:off x="65625" y="2689243"/>
              <a:ext cx="172341" cy="182655"/>
              <a:chOff x="0" y="0"/>
              <a:chExt cx="43219" cy="45805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 rot="-5400000">
              <a:off x="65625" y="809723"/>
              <a:ext cx="172341" cy="182655"/>
              <a:chOff x="0" y="0"/>
              <a:chExt cx="43219" cy="4580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 rot="-5400000">
              <a:off x="5157" y="4621425"/>
              <a:ext cx="172341" cy="182655"/>
              <a:chOff x="0" y="0"/>
              <a:chExt cx="43219" cy="45805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 rot="-5400000">
              <a:off x="48746" y="2065770"/>
              <a:ext cx="172341" cy="182655"/>
              <a:chOff x="0" y="0"/>
              <a:chExt cx="43219" cy="45805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10889" y="1206183"/>
            <a:ext cx="14890829" cy="588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Настройка работы STP по расписанию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693815" y="311785"/>
            <a:ext cx="10900371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ПРОГРАММНОЕ ПРОВЕДЕНИЕ ДОКУМЕНТОВ (STP)</a:t>
            </a:r>
          </a:p>
        </p:txBody>
      </p:sp>
      <p:sp>
        <p:nvSpPr>
          <p:cNvPr id="4" name="Freeform 4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310889" y="2024559"/>
            <a:ext cx="15457244" cy="1836420"/>
            <a:chOff x="0" y="0"/>
            <a:chExt cx="20609659" cy="2448560"/>
          </a:xfrm>
        </p:grpSpPr>
        <p:grpSp>
          <p:nvGrpSpPr>
            <p:cNvPr id="6" name="Group 6"/>
            <p:cNvGrpSpPr/>
            <p:nvPr/>
          </p:nvGrpSpPr>
          <p:grpSpPr>
            <a:xfrm rot="-5400000">
              <a:off x="5157" y="44473"/>
              <a:ext cx="172341" cy="182655"/>
              <a:chOff x="0" y="0"/>
              <a:chExt cx="43219" cy="4580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604256" y="-104775"/>
              <a:ext cx="20005402" cy="2553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Администратор системы через меню «Настройка/Расписания» может настроить запуск обработчика STP, который запускается в указанное время. Обработчик работает постоянно в течение всего операционного дня. Функциональный комплекс позволяет принудительно остановить работу обработчика STP, в меню «Настройка/Расписания»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10889" y="4069559"/>
            <a:ext cx="14890829" cy="588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Настройка и работа с картами контроля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310889" y="4808050"/>
            <a:ext cx="15365846" cy="2788920"/>
            <a:chOff x="0" y="0"/>
            <a:chExt cx="20487795" cy="3718560"/>
          </a:xfrm>
        </p:grpSpPr>
        <p:grpSp>
          <p:nvGrpSpPr>
            <p:cNvPr id="12" name="Group 12"/>
            <p:cNvGrpSpPr/>
            <p:nvPr/>
          </p:nvGrpSpPr>
          <p:grpSpPr>
            <a:xfrm rot="-5400000">
              <a:off x="22036" y="183216"/>
              <a:ext cx="172341" cy="182655"/>
              <a:chOff x="0" y="0"/>
              <a:chExt cx="43219" cy="4580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308965" y="-104775"/>
              <a:ext cx="20178831" cy="3823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«Список подключенных к STP подразделений» - выбор подразделений, к счетам которых будет применяться рассматриваемая карта. По умолчанию - все подразделения.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«Документы комплекса» - определяет, на какие документы распространяется данный контроль;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«Маска клиентских счетов» (для платёжных поручений - счетов плательщика, для платёжных требований - счетов бенефициара);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«Формула» - задает условия контроля по определённым реквизитам платёжного документа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 rot="-5400000">
              <a:off x="22036" y="1436230"/>
              <a:ext cx="172341" cy="182655"/>
              <a:chOff x="0" y="0"/>
              <a:chExt cx="43219" cy="45805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 rot="-5400000">
              <a:off x="22036" y="3317611"/>
              <a:ext cx="172341" cy="182655"/>
              <a:chOff x="0" y="0"/>
              <a:chExt cx="43219" cy="45805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 rot="-5400000">
              <a:off x="5157" y="2065770"/>
              <a:ext cx="172341" cy="182655"/>
              <a:chOff x="0" y="0"/>
              <a:chExt cx="43219" cy="45805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25" name="TextBox 25"/>
          <p:cNvSpPr txBox="1"/>
          <p:nvPr/>
        </p:nvSpPr>
        <p:spPr>
          <a:xfrm>
            <a:off x="1310889" y="7854145"/>
            <a:ext cx="14890829" cy="588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Настройка работы комплекса STP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1310889" y="8592636"/>
            <a:ext cx="14936959" cy="1360170"/>
            <a:chOff x="0" y="0"/>
            <a:chExt cx="19915946" cy="1813560"/>
          </a:xfrm>
        </p:grpSpPr>
        <p:grpSp>
          <p:nvGrpSpPr>
            <p:cNvPr id="27" name="Group 27"/>
            <p:cNvGrpSpPr/>
            <p:nvPr/>
          </p:nvGrpSpPr>
          <p:grpSpPr>
            <a:xfrm rot="-5400000">
              <a:off x="5157" y="183216"/>
              <a:ext cx="172341" cy="182655"/>
              <a:chOff x="0" y="0"/>
              <a:chExt cx="43219" cy="45805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292085" y="-104775"/>
              <a:ext cx="19623860" cy="1918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программный контроль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подключение подразделения к системе STP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проверка документа по условиям, указанным в формуле карты контроля </a:t>
              </a:r>
            </a:p>
          </p:txBody>
        </p:sp>
        <p:grpSp>
          <p:nvGrpSpPr>
            <p:cNvPr id="31" name="Group 31"/>
            <p:cNvGrpSpPr/>
            <p:nvPr/>
          </p:nvGrpSpPr>
          <p:grpSpPr>
            <a:xfrm rot="-5400000">
              <a:off x="5157" y="1436230"/>
              <a:ext cx="172341" cy="182655"/>
              <a:chOff x="0" y="0"/>
              <a:chExt cx="43219" cy="45805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 rot="-5400000">
              <a:off x="5157" y="809723"/>
              <a:ext cx="172341" cy="182655"/>
              <a:chOff x="0" y="0"/>
              <a:chExt cx="43219" cy="45805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98572" y="2009696"/>
            <a:ext cx="14890829" cy="588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Автоматическое проведение документов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693815" y="914400"/>
            <a:ext cx="10900371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ПРОГРАММНОЕ ПРОВЕДЕНИЕ ДОКУМЕНТОВ (STP)</a:t>
            </a:r>
          </a:p>
        </p:txBody>
      </p:sp>
      <p:sp>
        <p:nvSpPr>
          <p:cNvPr id="4" name="Freeform 4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598572" y="2775457"/>
            <a:ext cx="15660728" cy="6598920"/>
            <a:chOff x="0" y="0"/>
            <a:chExt cx="20880971" cy="8798560"/>
          </a:xfrm>
        </p:grpSpPr>
        <p:grpSp>
          <p:nvGrpSpPr>
            <p:cNvPr id="6" name="Group 6"/>
            <p:cNvGrpSpPr/>
            <p:nvPr/>
          </p:nvGrpSpPr>
          <p:grpSpPr>
            <a:xfrm rot="-5400000">
              <a:off x="5157" y="186532"/>
              <a:ext cx="172341" cy="182655"/>
              <a:chOff x="0" y="0"/>
              <a:chExt cx="43219" cy="4580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-5400000">
              <a:off x="5157" y="4604031"/>
              <a:ext cx="172341" cy="182655"/>
              <a:chOff x="0" y="0"/>
              <a:chExt cx="43219" cy="4580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 rot="-5400000">
              <a:off x="5157" y="2079746"/>
              <a:ext cx="172341" cy="182655"/>
              <a:chOff x="0" y="0"/>
              <a:chExt cx="43219" cy="4580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292085" y="-104775"/>
              <a:ext cx="20588885" cy="8903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проверка наличия пользователя - ответственного исполнителя по счету (по договору) в системе и включение документов STP по присутствующим в системе исполнителям в обработку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автоматическое создание необходимых пачек STP по исполнителям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для платёжных поручений/платёжных ордеров: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- отправка документов на доп. контроль спереводом в ручную обработку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- контроль остатков на текущий момент по счёту, включая суммы документов в отложенных;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- контроль времени проведения межфилиальных и межбанковских платежей (по соотв. константам)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для платёжных требований: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- контроль времени отправки информации в РЦСОЭД (по соотв. константам)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помещение документа STP в пачку STP при похождении вышеуказанных контролей или    перевод документов в ручную обработку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проведение платёжных поручений в пачках STP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автоматическое закрытие пачки по истечению установленного в константах времени и/или по количеству документов в пачке 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 rot="-5400000">
              <a:off x="5157" y="7128316"/>
              <a:ext cx="172341" cy="182655"/>
              <a:chOff x="0" y="0"/>
              <a:chExt cx="43219" cy="45805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 rot="-5400000">
              <a:off x="5157" y="1448674"/>
              <a:ext cx="172341" cy="182655"/>
              <a:chOff x="0" y="0"/>
              <a:chExt cx="43219" cy="45805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 rot="-5400000">
              <a:off x="5157" y="5866173"/>
              <a:ext cx="172341" cy="182655"/>
              <a:chOff x="0" y="0"/>
              <a:chExt cx="43219" cy="45805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 rot="-5400000">
              <a:off x="5157" y="7759387"/>
              <a:ext cx="172341" cy="182655"/>
              <a:chOff x="0" y="0"/>
              <a:chExt cx="43219" cy="45805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98572" y="2185025"/>
            <a:ext cx="14890829" cy="588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Обработка документов оператором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98572" y="4864872"/>
            <a:ext cx="14890829" cy="588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b="1" spc="-92">
                <a:solidFill>
                  <a:srgbClr val="30303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Система по обслуживанию юридических лиц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693815" y="914400"/>
            <a:ext cx="10900371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ПРОГРАММНОЕ ПРОВЕДЕНИЕ ДОКУМЕНТОВ (STP)</a:t>
            </a:r>
          </a:p>
        </p:txBody>
      </p:sp>
      <p:sp>
        <p:nvSpPr>
          <p:cNvPr id="5" name="Freeform 5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grpSp>
        <p:nvGrpSpPr>
          <p:cNvPr id="6" name="Group 6"/>
          <p:cNvGrpSpPr/>
          <p:nvPr/>
        </p:nvGrpSpPr>
        <p:grpSpPr>
          <a:xfrm rot="-5400000">
            <a:off x="1602440" y="5711442"/>
            <a:ext cx="129256" cy="136991"/>
            <a:chOff x="0" y="0"/>
            <a:chExt cx="43219" cy="4580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3219" cy="45805"/>
            </a:xfrm>
            <a:custGeom>
              <a:avLst/>
              <a:gdLst/>
              <a:ahLst/>
              <a:cxnLst/>
              <a:rect l="l" t="t" r="r" b="b"/>
              <a:pathLst>
                <a:path w="43219" h="45805">
                  <a:moveTo>
                    <a:pt x="21609" y="0"/>
                  </a:moveTo>
                  <a:lnTo>
                    <a:pt x="21609" y="0"/>
                  </a:lnTo>
                  <a:cubicBezTo>
                    <a:pt x="33544" y="0"/>
                    <a:pt x="43219" y="9675"/>
                    <a:pt x="43219" y="21609"/>
                  </a:cubicBezTo>
                  <a:lnTo>
                    <a:pt x="43219" y="24196"/>
                  </a:lnTo>
                  <a:cubicBezTo>
                    <a:pt x="43219" y="36130"/>
                    <a:pt x="33544" y="45805"/>
                    <a:pt x="21609" y="45805"/>
                  </a:cubicBezTo>
                  <a:lnTo>
                    <a:pt x="21609" y="45805"/>
                  </a:lnTo>
                  <a:cubicBezTo>
                    <a:pt x="9675" y="45805"/>
                    <a:pt x="0" y="36130"/>
                    <a:pt x="0" y="24196"/>
                  </a:cubicBezTo>
                  <a:lnTo>
                    <a:pt x="0" y="21609"/>
                  </a:lnTo>
                  <a:cubicBezTo>
                    <a:pt x="0" y="9675"/>
                    <a:pt x="9675" y="0"/>
                    <a:pt x="21609" y="0"/>
                  </a:cubicBezTo>
                  <a:close/>
                </a:path>
              </a:pathLst>
            </a:custGeom>
            <a:solidFill>
              <a:srgbClr val="FF6A0E"/>
            </a:solidFill>
            <a:ln cap="rnd">
              <a:noFill/>
              <a:prstDash val="solid"/>
              <a:round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43219" cy="934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817636" y="5488305"/>
            <a:ext cx="14957263" cy="3846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общая статистика обработки документов системой STP — в отчёте отражается общее количество платёжных документов, обработанных системой STP</a:t>
            </a:r>
          </a:p>
          <a:p>
            <a:pPr algn="l">
              <a:lnSpc>
                <a:spcPts val="3780"/>
              </a:lnSpc>
            </a:pPr>
            <a:r>
              <a: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статистика проведения документов системой STP — отчёт отражает количество документов только в белорусских рублях и формируется в разрезе типов документов, обрабатываемых системой STP</a:t>
            </a:r>
          </a:p>
          <a:p>
            <a:pPr algn="l">
              <a:lnSpc>
                <a:spcPts val="3780"/>
              </a:lnSpc>
            </a:pPr>
            <a:r>
              <a: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справка о количестве документов (по исполнителям)</a:t>
            </a:r>
          </a:p>
          <a:p>
            <a:pPr algn="l">
              <a:lnSpc>
                <a:spcPts val="3780"/>
              </a:lnSpc>
            </a:pPr>
            <a:r>
              <a: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справка об обработанных платёжных требований (по исполнителям) — отражает количество платёжных требований, обработанных системой STP и не находящихся на момент получения в «Отложенных» Формируется в разрезе отв. исполнителей счёта по кредиту</a:t>
            </a:r>
          </a:p>
        </p:txBody>
      </p:sp>
      <p:grpSp>
        <p:nvGrpSpPr>
          <p:cNvPr id="10" name="Group 10"/>
          <p:cNvGrpSpPr/>
          <p:nvPr/>
        </p:nvGrpSpPr>
        <p:grpSpPr>
          <a:xfrm rot="-5400000">
            <a:off x="1602440" y="7470296"/>
            <a:ext cx="129256" cy="136991"/>
            <a:chOff x="0" y="0"/>
            <a:chExt cx="43219" cy="4580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3219" cy="45805"/>
            </a:xfrm>
            <a:custGeom>
              <a:avLst/>
              <a:gdLst/>
              <a:ahLst/>
              <a:cxnLst/>
              <a:rect l="l" t="t" r="r" b="b"/>
              <a:pathLst>
                <a:path w="43219" h="45805">
                  <a:moveTo>
                    <a:pt x="21609" y="0"/>
                  </a:moveTo>
                  <a:lnTo>
                    <a:pt x="21609" y="0"/>
                  </a:lnTo>
                  <a:cubicBezTo>
                    <a:pt x="33544" y="0"/>
                    <a:pt x="43219" y="9675"/>
                    <a:pt x="43219" y="21609"/>
                  </a:cubicBezTo>
                  <a:lnTo>
                    <a:pt x="43219" y="24196"/>
                  </a:lnTo>
                  <a:cubicBezTo>
                    <a:pt x="43219" y="36130"/>
                    <a:pt x="33544" y="45805"/>
                    <a:pt x="21609" y="45805"/>
                  </a:cubicBezTo>
                  <a:lnTo>
                    <a:pt x="21609" y="45805"/>
                  </a:lnTo>
                  <a:cubicBezTo>
                    <a:pt x="9675" y="45805"/>
                    <a:pt x="0" y="36130"/>
                    <a:pt x="0" y="24196"/>
                  </a:cubicBezTo>
                  <a:lnTo>
                    <a:pt x="0" y="21609"/>
                  </a:lnTo>
                  <a:cubicBezTo>
                    <a:pt x="0" y="9675"/>
                    <a:pt x="9675" y="0"/>
                    <a:pt x="21609" y="0"/>
                  </a:cubicBezTo>
                  <a:close/>
                </a:path>
              </a:pathLst>
            </a:custGeom>
            <a:solidFill>
              <a:srgbClr val="FF6A0E"/>
            </a:solidFill>
            <a:ln cap="rnd">
              <a:noFill/>
              <a:prstDash val="solid"/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43219" cy="934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-5400000">
            <a:off x="1602440" y="6679777"/>
            <a:ext cx="129256" cy="136991"/>
            <a:chOff x="0" y="0"/>
            <a:chExt cx="43219" cy="4580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3219" cy="45805"/>
            </a:xfrm>
            <a:custGeom>
              <a:avLst/>
              <a:gdLst/>
              <a:ahLst/>
              <a:cxnLst/>
              <a:rect l="l" t="t" r="r" b="b"/>
              <a:pathLst>
                <a:path w="43219" h="45805">
                  <a:moveTo>
                    <a:pt x="21609" y="0"/>
                  </a:moveTo>
                  <a:lnTo>
                    <a:pt x="21609" y="0"/>
                  </a:lnTo>
                  <a:cubicBezTo>
                    <a:pt x="33544" y="0"/>
                    <a:pt x="43219" y="9675"/>
                    <a:pt x="43219" y="21609"/>
                  </a:cubicBezTo>
                  <a:lnTo>
                    <a:pt x="43219" y="24196"/>
                  </a:lnTo>
                  <a:cubicBezTo>
                    <a:pt x="43219" y="36130"/>
                    <a:pt x="33544" y="45805"/>
                    <a:pt x="21609" y="45805"/>
                  </a:cubicBezTo>
                  <a:lnTo>
                    <a:pt x="21609" y="45805"/>
                  </a:lnTo>
                  <a:cubicBezTo>
                    <a:pt x="9675" y="45805"/>
                    <a:pt x="0" y="36130"/>
                    <a:pt x="0" y="24196"/>
                  </a:cubicBezTo>
                  <a:lnTo>
                    <a:pt x="0" y="21609"/>
                  </a:lnTo>
                  <a:cubicBezTo>
                    <a:pt x="0" y="9675"/>
                    <a:pt x="9675" y="0"/>
                    <a:pt x="21609" y="0"/>
                  </a:cubicBezTo>
                  <a:close/>
                </a:path>
              </a:pathLst>
            </a:custGeom>
            <a:solidFill>
              <a:srgbClr val="FF6A0E"/>
            </a:solidFill>
            <a:ln cap="rnd">
              <a:noFill/>
              <a:prstDash val="solid"/>
              <a:round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43219" cy="934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 rot="-5400000">
            <a:off x="1602440" y="7944939"/>
            <a:ext cx="129256" cy="136991"/>
            <a:chOff x="0" y="0"/>
            <a:chExt cx="43219" cy="4580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3219" cy="45805"/>
            </a:xfrm>
            <a:custGeom>
              <a:avLst/>
              <a:gdLst/>
              <a:ahLst/>
              <a:cxnLst/>
              <a:rect l="l" t="t" r="r" b="b"/>
              <a:pathLst>
                <a:path w="43219" h="45805">
                  <a:moveTo>
                    <a:pt x="21609" y="0"/>
                  </a:moveTo>
                  <a:lnTo>
                    <a:pt x="21609" y="0"/>
                  </a:lnTo>
                  <a:cubicBezTo>
                    <a:pt x="33544" y="0"/>
                    <a:pt x="43219" y="9675"/>
                    <a:pt x="43219" y="21609"/>
                  </a:cubicBezTo>
                  <a:lnTo>
                    <a:pt x="43219" y="24196"/>
                  </a:lnTo>
                  <a:cubicBezTo>
                    <a:pt x="43219" y="36130"/>
                    <a:pt x="33544" y="45805"/>
                    <a:pt x="21609" y="45805"/>
                  </a:cubicBezTo>
                  <a:lnTo>
                    <a:pt x="21609" y="45805"/>
                  </a:lnTo>
                  <a:cubicBezTo>
                    <a:pt x="9675" y="45805"/>
                    <a:pt x="0" y="36130"/>
                    <a:pt x="0" y="24196"/>
                  </a:cubicBezTo>
                  <a:lnTo>
                    <a:pt x="0" y="21609"/>
                  </a:lnTo>
                  <a:cubicBezTo>
                    <a:pt x="0" y="9675"/>
                    <a:pt x="9675" y="0"/>
                    <a:pt x="21609" y="0"/>
                  </a:cubicBezTo>
                  <a:close/>
                </a:path>
              </a:pathLst>
            </a:custGeom>
            <a:solidFill>
              <a:srgbClr val="FF6A0E"/>
            </a:solidFill>
            <a:ln cap="rnd">
              <a:noFill/>
              <a:prstDash val="solid"/>
              <a:round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43219" cy="934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598572" y="2859072"/>
            <a:ext cx="14213800" cy="1360170"/>
            <a:chOff x="0" y="0"/>
            <a:chExt cx="18951734" cy="1813560"/>
          </a:xfrm>
        </p:grpSpPr>
        <p:grpSp>
          <p:nvGrpSpPr>
            <p:cNvPr id="20" name="Group 20"/>
            <p:cNvGrpSpPr/>
            <p:nvPr/>
          </p:nvGrpSpPr>
          <p:grpSpPr>
            <a:xfrm rot="-5400000">
              <a:off x="5157" y="157816"/>
              <a:ext cx="172341" cy="182655"/>
              <a:chOff x="0" y="0"/>
              <a:chExt cx="43219" cy="45805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292085" y="-104775"/>
              <a:ext cx="18659648" cy="1918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вход в информационно-учётную систему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подписание закрытых электронных пачек с платёжными документами, проведёнными STP</a:t>
              </a:r>
            </a:p>
            <a:p>
              <a:pPr algn="l">
                <a:lnSpc>
                  <a:spcPts val="3780"/>
                </a:lnSpc>
              </a:pPr>
              <a:r>
                <a:rPr lang="en-US" sz="2700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формирование необходимых отчётных форм по платёжным документам</a:t>
              </a:r>
            </a:p>
          </p:txBody>
        </p:sp>
        <p:grpSp>
          <p:nvGrpSpPr>
            <p:cNvPr id="24" name="Group 24"/>
            <p:cNvGrpSpPr/>
            <p:nvPr/>
          </p:nvGrpSpPr>
          <p:grpSpPr>
            <a:xfrm rot="-5400000">
              <a:off x="5157" y="816073"/>
              <a:ext cx="172341" cy="182655"/>
              <a:chOff x="0" y="0"/>
              <a:chExt cx="43219" cy="4580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 rot="-5400000">
              <a:off x="5157" y="1448930"/>
              <a:ext cx="172341" cy="182655"/>
              <a:chOff x="0" y="0"/>
              <a:chExt cx="43219" cy="45805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65205" y="1028700"/>
            <a:ext cx="855114" cy="85511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w="38100" cap="sq">
              <a:solidFill>
                <a:srgbClr val="FF6A0E">
                  <a:alpha val="60000"/>
                </a:srgbClr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2553" tIns="32553" rIns="32553" bIns="32553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776742" y="1140237"/>
            <a:ext cx="632040" cy="632040"/>
          </a:xfrm>
          <a:custGeom>
            <a:avLst/>
            <a:gdLst/>
            <a:ahLst/>
            <a:cxnLst/>
            <a:rect l="l" t="t" r="r" b="b"/>
            <a:pathLst>
              <a:path w="632040" h="632040">
                <a:moveTo>
                  <a:pt x="0" y="0"/>
                </a:moveTo>
                <a:lnTo>
                  <a:pt x="632040" y="0"/>
                </a:lnTo>
                <a:lnTo>
                  <a:pt x="632040" y="632040"/>
                </a:lnTo>
                <a:lnTo>
                  <a:pt x="0" y="6320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740958" y="1132407"/>
            <a:ext cx="5958216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79"/>
              </a:lnSpc>
            </a:pPr>
            <a:r>
              <a:rPr lang="en-US" sz="1899" spc="-56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- Архив закрытых документов Союзного Государства Российской Федерации и Республики Беларусь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665205" y="3097375"/>
            <a:ext cx="855114" cy="855114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w="38100" cap="sq">
              <a:solidFill>
                <a:srgbClr val="FF6A0E">
                  <a:alpha val="60000"/>
                </a:srgbClr>
              </a:solidFill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2449" tIns="32449" rIns="32449" bIns="32449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763948" y="3344022"/>
            <a:ext cx="657628" cy="361818"/>
          </a:xfrm>
          <a:custGeom>
            <a:avLst/>
            <a:gdLst/>
            <a:ahLst/>
            <a:cxnLst/>
            <a:rect l="l" t="t" r="r" b="b"/>
            <a:pathLst>
              <a:path w="657628" h="361818">
                <a:moveTo>
                  <a:pt x="0" y="0"/>
                </a:moveTo>
                <a:lnTo>
                  <a:pt x="657628" y="0"/>
                </a:lnTo>
                <a:lnTo>
                  <a:pt x="657628" y="361818"/>
                </a:lnTo>
                <a:lnTo>
                  <a:pt x="0" y="3618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106642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740926" y="3058206"/>
            <a:ext cx="6258534" cy="895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79"/>
              </a:lnSpc>
            </a:pPr>
            <a:r>
              <a:rPr lang="en-US" sz="1899" spc="-56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- Программное обеспечение Архивной открытой информационной системы версия 2 (ПО АОИС-2)</a:t>
            </a:r>
          </a:p>
          <a:p>
            <a:pPr algn="l">
              <a:lnSpc>
                <a:spcPts val="2279"/>
              </a:lnSpc>
            </a:pPr>
            <a:r>
              <a:rPr lang="en-US" sz="1899" spc="-56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- Система электронного документооборот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665205" y="2062503"/>
            <a:ext cx="855114" cy="855114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w="38100" cap="sq">
              <a:solidFill>
                <a:srgbClr val="FF6A0E">
                  <a:alpha val="60000"/>
                </a:srgbClr>
              </a:solidFill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2449" tIns="32449" rIns="32449" bIns="32449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732078" y="2129376"/>
            <a:ext cx="721368" cy="721368"/>
          </a:xfrm>
          <a:prstGeom prst="ellipse">
            <a:avLst/>
          </a:prstGeom>
          <a:blipFill>
            <a:blip r:embed="rId4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740926" y="2166210"/>
            <a:ext cx="6258534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79"/>
              </a:lnSpc>
            </a:pPr>
            <a:r>
              <a:rPr lang="en-US" sz="1899" spc="-56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- </a:t>
            </a:r>
            <a:r>
              <a:rPr lang="en-US" sz="1899" spc="-56" dirty="0" err="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Система</a:t>
            </a:r>
            <a:r>
              <a:rPr lang="en-US" sz="1899" spc="-56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99" spc="-56" dirty="0" err="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открытого</a:t>
            </a:r>
            <a:r>
              <a:rPr lang="en-US" sz="1899" spc="-56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99" spc="-56" dirty="0" err="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доступа</a:t>
            </a:r>
            <a:r>
              <a:rPr lang="en-US" sz="1899" spc="-56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 к </a:t>
            </a:r>
            <a:r>
              <a:rPr lang="en-US" sz="1899" spc="-56" dirty="0" err="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документам</a:t>
            </a:r>
            <a:r>
              <a:rPr lang="en-US" sz="1899" spc="-56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99" spc="-56" dirty="0" err="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Национального</a:t>
            </a:r>
            <a:endParaRPr lang="en-US" sz="1899" spc="-56" dirty="0">
              <a:solidFill>
                <a:srgbClr val="30303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2279"/>
              </a:lnSpc>
            </a:pPr>
            <a:r>
              <a:rPr lang="en-US" sz="1899" spc="-56" dirty="0" err="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архивного</a:t>
            </a:r>
            <a:r>
              <a:rPr lang="en-US" sz="1899" spc="-56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899" spc="-56" dirty="0" err="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фонда</a:t>
            </a:r>
            <a:r>
              <a:rPr lang="en-US" sz="1899" spc="-56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 (СОДД НАФ)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665205" y="6199795"/>
            <a:ext cx="855114" cy="855114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w="38100" cap="sq">
              <a:solidFill>
                <a:srgbClr val="FF6A0E">
                  <a:alpha val="60000"/>
                </a:srgbClr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2449" tIns="32449" rIns="32449" bIns="32449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858612" y="6278786"/>
            <a:ext cx="468301" cy="697132"/>
          </a:xfrm>
          <a:custGeom>
            <a:avLst/>
            <a:gdLst/>
            <a:ahLst/>
            <a:cxnLst/>
            <a:rect l="l" t="t" r="r" b="b"/>
            <a:pathLst>
              <a:path w="468301" h="697132">
                <a:moveTo>
                  <a:pt x="0" y="0"/>
                </a:moveTo>
                <a:lnTo>
                  <a:pt x="468300" y="0"/>
                </a:lnTo>
                <a:lnTo>
                  <a:pt x="468300" y="697132"/>
                </a:lnTo>
                <a:lnTo>
                  <a:pt x="0" y="69713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66923" r="-64106"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1761751" y="6303502"/>
            <a:ext cx="5263675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79"/>
              </a:lnSpc>
            </a:pPr>
            <a:r>
              <a:rPr lang="en-US" sz="1899" spc="-56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- Создание информационной системы «Сайт органов внутренних дел Республики Беларусь»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665205" y="7233599"/>
            <a:ext cx="855114" cy="855114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w="38100" cap="sq">
              <a:solidFill>
                <a:srgbClr val="FF6A0E">
                  <a:alpha val="60000"/>
                </a:srgbClr>
              </a:solidFill>
              <a:prstDash val="solid"/>
              <a:miter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2449" tIns="32449" rIns="32449" bIns="32449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>
            <a:off x="773843" y="7336530"/>
            <a:ext cx="637837" cy="649250"/>
          </a:xfrm>
          <a:custGeom>
            <a:avLst/>
            <a:gdLst/>
            <a:ahLst/>
            <a:cxnLst/>
            <a:rect l="l" t="t" r="r" b="b"/>
            <a:pathLst>
              <a:path w="637837" h="649250">
                <a:moveTo>
                  <a:pt x="0" y="0"/>
                </a:moveTo>
                <a:lnTo>
                  <a:pt x="637838" y="0"/>
                </a:lnTo>
                <a:lnTo>
                  <a:pt x="637838" y="649250"/>
                </a:lnTo>
                <a:lnTo>
                  <a:pt x="0" y="6492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1761751" y="7337305"/>
            <a:ext cx="5263675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79"/>
              </a:lnSpc>
            </a:pPr>
            <a:r>
              <a:rPr lang="en-US" sz="1899" spc="-56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- Разработка автоматизированной информационной системы Государственной автомобильной инспекции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665205" y="4132246"/>
            <a:ext cx="855057" cy="855057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w="38100" cap="sq">
              <a:solidFill>
                <a:srgbClr val="FF6A0E">
                  <a:alpha val="60000"/>
                </a:srgbClr>
              </a:solidFill>
              <a:prstDash val="solid"/>
              <a:miter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2447" tIns="32447" rIns="32447" bIns="32447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0" name="Freeform 30"/>
          <p:cNvSpPr/>
          <p:nvPr/>
        </p:nvSpPr>
        <p:spPr>
          <a:xfrm>
            <a:off x="836879" y="4303920"/>
            <a:ext cx="511709" cy="511709"/>
          </a:xfrm>
          <a:custGeom>
            <a:avLst/>
            <a:gdLst/>
            <a:ahLst/>
            <a:cxnLst/>
            <a:rect l="l" t="t" r="r" b="b"/>
            <a:pathLst>
              <a:path w="511709" h="511709">
                <a:moveTo>
                  <a:pt x="0" y="0"/>
                </a:moveTo>
                <a:lnTo>
                  <a:pt x="511709" y="0"/>
                </a:lnTo>
                <a:lnTo>
                  <a:pt x="511709" y="511709"/>
                </a:lnTo>
                <a:lnTo>
                  <a:pt x="0" y="51170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31" name="TextBox 31"/>
          <p:cNvSpPr txBox="1"/>
          <p:nvPr/>
        </p:nvSpPr>
        <p:spPr>
          <a:xfrm>
            <a:off x="1791285" y="4235924"/>
            <a:ext cx="5769788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79"/>
              </a:lnSpc>
            </a:pPr>
            <a:r>
              <a:rPr lang="en-US" sz="1899" spc="-56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- Архив сертификатов ключей (СОК) и список отозванных сертификатов (СОС)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665205" y="5165992"/>
            <a:ext cx="855114" cy="855114"/>
            <a:chOff x="0" y="0"/>
            <a:chExt cx="8128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w="38100" cap="sq">
              <a:solidFill>
                <a:srgbClr val="FF6A0E">
                  <a:alpha val="60000"/>
                </a:srgbClr>
              </a:solidFill>
              <a:prstDash val="solid"/>
              <a:miter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32449" tIns="32449" rIns="32449" bIns="32449" rtlCol="0" anchor="ctr"/>
            <a:lstStyle/>
            <a:p>
              <a:pPr algn="ctr">
                <a:lnSpc>
                  <a:spcPts val="2939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>
            <a:off x="796384" y="5297172"/>
            <a:ext cx="592755" cy="592755"/>
          </a:xfrm>
          <a:custGeom>
            <a:avLst/>
            <a:gdLst/>
            <a:ahLst/>
            <a:cxnLst/>
            <a:rect l="l" t="t" r="r" b="b"/>
            <a:pathLst>
              <a:path w="592755" h="592755">
                <a:moveTo>
                  <a:pt x="0" y="0"/>
                </a:moveTo>
                <a:lnTo>
                  <a:pt x="592755" y="0"/>
                </a:lnTo>
                <a:lnTo>
                  <a:pt x="592755" y="592754"/>
                </a:lnTo>
                <a:lnTo>
                  <a:pt x="0" y="59275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36" name="TextBox 36"/>
          <p:cNvSpPr txBox="1"/>
          <p:nvPr/>
        </p:nvSpPr>
        <p:spPr>
          <a:xfrm>
            <a:off x="1740926" y="5136159"/>
            <a:ext cx="6729626" cy="876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1"/>
              </a:lnSpc>
            </a:pPr>
            <a:r>
              <a:rPr lang="en-US" sz="1867" spc="-56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- БИСРС - Белорусская Информационная сервисная расчётная система</a:t>
            </a:r>
          </a:p>
          <a:p>
            <a:pPr algn="l">
              <a:lnSpc>
                <a:spcPts val="2241"/>
              </a:lnSpc>
            </a:pPr>
            <a:r>
              <a:rPr lang="en-US" sz="1867" spc="-56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- Система «Открытые данные»</a:t>
            </a:r>
          </a:p>
          <a:p>
            <a:pPr algn="l">
              <a:lnSpc>
                <a:spcPts val="2241"/>
              </a:lnSpc>
            </a:pPr>
            <a:r>
              <a:rPr lang="en-US" sz="1867" spc="-56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- Контроль общества за расходованием бюджетных средств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665205" y="8267402"/>
            <a:ext cx="855114" cy="855114"/>
            <a:chOff x="0" y="0"/>
            <a:chExt cx="812800" cy="81280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w="38100" cap="sq">
              <a:solidFill>
                <a:srgbClr val="FF6A0E">
                  <a:alpha val="60000"/>
                </a:srgbClr>
              </a:solidFill>
              <a:prstDash val="solid"/>
              <a:miter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2449" tIns="32449" rIns="32449" bIns="32449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0" name="Freeform 40"/>
          <p:cNvSpPr/>
          <p:nvPr/>
        </p:nvSpPr>
        <p:spPr>
          <a:xfrm>
            <a:off x="810875" y="8384883"/>
            <a:ext cx="563774" cy="620152"/>
          </a:xfrm>
          <a:custGeom>
            <a:avLst/>
            <a:gdLst/>
            <a:ahLst/>
            <a:cxnLst/>
            <a:rect l="l" t="t" r="r" b="b"/>
            <a:pathLst>
              <a:path w="563774" h="620152">
                <a:moveTo>
                  <a:pt x="0" y="0"/>
                </a:moveTo>
                <a:lnTo>
                  <a:pt x="563774" y="0"/>
                </a:lnTo>
                <a:lnTo>
                  <a:pt x="563774" y="620151"/>
                </a:lnTo>
                <a:lnTo>
                  <a:pt x="0" y="62015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41" name="TextBox 41"/>
          <p:cNvSpPr txBox="1"/>
          <p:nvPr/>
        </p:nvSpPr>
        <p:spPr>
          <a:xfrm>
            <a:off x="1740958" y="8371109"/>
            <a:ext cx="5958216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79"/>
              </a:lnSpc>
            </a:pPr>
            <a:r>
              <a:rPr lang="en-US" sz="1899" spc="-56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- Автоматизированная информационная система переписи</a:t>
            </a:r>
          </a:p>
          <a:p>
            <a:pPr algn="l">
              <a:lnSpc>
                <a:spcPts val="2279"/>
              </a:lnSpc>
            </a:pPr>
            <a:r>
              <a:rPr lang="en-US" sz="1899" spc="-56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населения Республики Беларусь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9294876" y="1033462"/>
            <a:ext cx="854364" cy="854364"/>
            <a:chOff x="0" y="0"/>
            <a:chExt cx="812800" cy="81280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w="28575" cap="sq">
              <a:solidFill>
                <a:srgbClr val="FF6A0E">
                  <a:alpha val="60000"/>
                </a:srgbClr>
              </a:solidFill>
              <a:prstDash val="solid"/>
              <a:miter/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6489" tIns="36489" rIns="36489" bIns="36489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45" name="Freeform 45"/>
          <p:cNvSpPr/>
          <p:nvPr/>
        </p:nvSpPr>
        <p:spPr>
          <a:xfrm>
            <a:off x="9445722" y="1270068"/>
            <a:ext cx="552672" cy="381153"/>
          </a:xfrm>
          <a:custGeom>
            <a:avLst/>
            <a:gdLst/>
            <a:ahLst/>
            <a:cxnLst/>
            <a:rect l="l" t="t" r="r" b="b"/>
            <a:pathLst>
              <a:path w="552672" h="381153">
                <a:moveTo>
                  <a:pt x="0" y="0"/>
                </a:moveTo>
                <a:lnTo>
                  <a:pt x="552672" y="0"/>
                </a:lnTo>
                <a:lnTo>
                  <a:pt x="552672" y="381153"/>
                </a:lnTo>
                <a:lnTo>
                  <a:pt x="0" y="38115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46" name="TextBox 46"/>
          <p:cNvSpPr txBox="1"/>
          <p:nvPr/>
        </p:nvSpPr>
        <p:spPr>
          <a:xfrm>
            <a:off x="10263540" y="990600"/>
            <a:ext cx="7359255" cy="1466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79"/>
              </a:lnSpc>
            </a:pPr>
            <a:r>
              <a:rPr lang="en-US" sz="1899" spc="-56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- Концепция развития продаж электронных билетов</a:t>
            </a:r>
          </a:p>
          <a:p>
            <a:pPr algn="l">
              <a:lnSpc>
                <a:spcPts val="2279"/>
              </a:lnSpc>
            </a:pPr>
            <a:r>
              <a:rPr lang="en-US" sz="1899" spc="-56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- Реализация в устройствах части концепции продажи электронных билетов</a:t>
            </a:r>
          </a:p>
          <a:p>
            <a:pPr algn="l">
              <a:lnSpc>
                <a:spcPts val="2279"/>
              </a:lnSpc>
            </a:pPr>
            <a:r>
              <a:rPr lang="en-US" sz="1899" spc="-56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- ПО системы продажи проездных билетов на поезда с ненумерованными местами через терминалы самообслуживания (ТС), сеть интернет и мобильные устройства</a:t>
            </a:r>
          </a:p>
        </p:txBody>
      </p:sp>
      <p:grpSp>
        <p:nvGrpSpPr>
          <p:cNvPr id="47" name="Group 47"/>
          <p:cNvGrpSpPr/>
          <p:nvPr/>
        </p:nvGrpSpPr>
        <p:grpSpPr>
          <a:xfrm>
            <a:off x="665205" y="9303490"/>
            <a:ext cx="854364" cy="854364"/>
            <a:chOff x="0" y="0"/>
            <a:chExt cx="812800" cy="81280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w="28575" cap="sq">
              <a:solidFill>
                <a:srgbClr val="FF6A0E">
                  <a:alpha val="60000"/>
                </a:srgbClr>
              </a:solidFill>
              <a:prstDash val="solid"/>
              <a:miter/>
            </a:ln>
          </p:spPr>
        </p:sp>
        <p:sp>
          <p:nvSpPr>
            <p:cNvPr id="49" name="TextBox 49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36489" tIns="36489" rIns="36489" bIns="36489" rtlCol="0" anchor="ctr"/>
            <a:lstStyle/>
            <a:p>
              <a:pPr algn="ctr">
                <a:lnSpc>
                  <a:spcPts val="2939"/>
                </a:lnSpc>
              </a:pPr>
              <a:endParaRPr/>
            </a:p>
          </p:txBody>
        </p:sp>
      </p:grpSp>
      <p:sp>
        <p:nvSpPr>
          <p:cNvPr id="50" name="Freeform 50"/>
          <p:cNvSpPr/>
          <p:nvPr/>
        </p:nvSpPr>
        <p:spPr>
          <a:xfrm>
            <a:off x="800220" y="9446697"/>
            <a:ext cx="584333" cy="567950"/>
          </a:xfrm>
          <a:custGeom>
            <a:avLst/>
            <a:gdLst/>
            <a:ahLst/>
            <a:cxnLst/>
            <a:rect l="l" t="t" r="r" b="b"/>
            <a:pathLst>
              <a:path w="584333" h="567950">
                <a:moveTo>
                  <a:pt x="0" y="0"/>
                </a:moveTo>
                <a:lnTo>
                  <a:pt x="584334" y="0"/>
                </a:lnTo>
                <a:lnTo>
                  <a:pt x="584334" y="567950"/>
                </a:lnTo>
                <a:lnTo>
                  <a:pt x="0" y="56795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7393" t="-6194" r="-23914" b="-39190"/>
            </a:stretch>
          </a:blipFill>
        </p:spPr>
      </p:sp>
      <p:sp>
        <p:nvSpPr>
          <p:cNvPr id="51" name="TextBox 51"/>
          <p:cNvSpPr txBox="1"/>
          <p:nvPr/>
        </p:nvSpPr>
        <p:spPr>
          <a:xfrm>
            <a:off x="1633869" y="9549697"/>
            <a:ext cx="6699961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79"/>
              </a:lnSpc>
            </a:pPr>
            <a:r>
              <a:rPr lang="en-US" sz="1899" spc="-56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- Электронная площадка государственных закупок «ICETRADE»</a:t>
            </a:r>
          </a:p>
        </p:txBody>
      </p:sp>
      <p:grpSp>
        <p:nvGrpSpPr>
          <p:cNvPr id="52" name="Group 52"/>
          <p:cNvGrpSpPr/>
          <p:nvPr/>
        </p:nvGrpSpPr>
        <p:grpSpPr>
          <a:xfrm>
            <a:off x="9294876" y="2547320"/>
            <a:ext cx="854364" cy="854364"/>
            <a:chOff x="0" y="0"/>
            <a:chExt cx="812800" cy="812800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w="28575" cap="sq">
              <a:solidFill>
                <a:srgbClr val="FF6A0E">
                  <a:alpha val="60000"/>
                </a:srgbClr>
              </a:solidFill>
              <a:prstDash val="solid"/>
              <a:miter/>
            </a:ln>
          </p:spPr>
        </p:sp>
        <p:sp>
          <p:nvSpPr>
            <p:cNvPr id="54" name="TextBox 5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6489" tIns="36489" rIns="36489" bIns="36489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5" name="Freeform 55"/>
          <p:cNvSpPr/>
          <p:nvPr/>
        </p:nvSpPr>
        <p:spPr>
          <a:xfrm>
            <a:off x="9366406" y="2787192"/>
            <a:ext cx="711303" cy="374620"/>
          </a:xfrm>
          <a:custGeom>
            <a:avLst/>
            <a:gdLst/>
            <a:ahLst/>
            <a:cxnLst/>
            <a:rect l="l" t="t" r="r" b="b"/>
            <a:pathLst>
              <a:path w="711303" h="374620">
                <a:moveTo>
                  <a:pt x="0" y="0"/>
                </a:moveTo>
                <a:lnTo>
                  <a:pt x="711303" y="0"/>
                </a:lnTo>
                <a:lnTo>
                  <a:pt x="711303" y="374620"/>
                </a:lnTo>
                <a:lnTo>
                  <a:pt x="0" y="37462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56" name="TextBox 56"/>
          <p:cNvSpPr txBox="1"/>
          <p:nvPr/>
        </p:nvSpPr>
        <p:spPr>
          <a:xfrm>
            <a:off x="10263540" y="2793527"/>
            <a:ext cx="6699961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80"/>
              </a:lnSpc>
            </a:pPr>
            <a:r>
              <a:rPr lang="en-US" sz="1900" spc="-57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- Концепция построения Межбанковского клиринга</a:t>
            </a:r>
          </a:p>
        </p:txBody>
      </p:sp>
      <p:grpSp>
        <p:nvGrpSpPr>
          <p:cNvPr id="57" name="Group 57"/>
          <p:cNvGrpSpPr/>
          <p:nvPr/>
        </p:nvGrpSpPr>
        <p:grpSpPr>
          <a:xfrm>
            <a:off x="9294876" y="3491554"/>
            <a:ext cx="854364" cy="854364"/>
            <a:chOff x="0" y="0"/>
            <a:chExt cx="812800" cy="812800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w="28575" cap="sq">
              <a:solidFill>
                <a:srgbClr val="FF6A0E">
                  <a:alpha val="60000"/>
                </a:srgbClr>
              </a:solidFill>
              <a:prstDash val="solid"/>
              <a:miter/>
            </a:ln>
          </p:spPr>
        </p:sp>
        <p:sp>
          <p:nvSpPr>
            <p:cNvPr id="59" name="TextBox 5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6489" tIns="36489" rIns="36489" bIns="36489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0" name="Freeform 60"/>
          <p:cNvSpPr/>
          <p:nvPr/>
        </p:nvSpPr>
        <p:spPr>
          <a:xfrm>
            <a:off x="9350188" y="3539436"/>
            <a:ext cx="758599" cy="758599"/>
          </a:xfrm>
          <a:prstGeom prst="ellipse">
            <a:avLst/>
          </a:prstGeom>
          <a:blipFill>
            <a:blip r:embed="rId13"/>
            <a:stretch>
              <a:fillRect l="-18661" r="-18661"/>
            </a:stretch>
          </a:blipFill>
        </p:spPr>
      </p:sp>
      <p:sp>
        <p:nvSpPr>
          <p:cNvPr id="61" name="TextBox 61"/>
          <p:cNvSpPr txBox="1"/>
          <p:nvPr/>
        </p:nvSpPr>
        <p:spPr>
          <a:xfrm>
            <a:off x="10263540" y="3594886"/>
            <a:ext cx="6699961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80"/>
              </a:lnSpc>
            </a:pPr>
            <a:r>
              <a:rPr lang="en-US" sz="1900" spc="-57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- Интернет-портал для государственного учреждения</a:t>
            </a:r>
          </a:p>
          <a:p>
            <a:pPr algn="l">
              <a:lnSpc>
                <a:spcPts val="2280"/>
              </a:lnSpc>
            </a:pPr>
            <a:r>
              <a:rPr lang="en-US" sz="1900" spc="-57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«Президентская библиотека Республики Беларусь»</a:t>
            </a:r>
          </a:p>
        </p:txBody>
      </p:sp>
      <p:grpSp>
        <p:nvGrpSpPr>
          <p:cNvPr id="62" name="Group 62"/>
          <p:cNvGrpSpPr/>
          <p:nvPr/>
        </p:nvGrpSpPr>
        <p:grpSpPr>
          <a:xfrm>
            <a:off x="9294876" y="4435787"/>
            <a:ext cx="854364" cy="854364"/>
            <a:chOff x="0" y="0"/>
            <a:chExt cx="812800" cy="812800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w="28575" cap="sq">
              <a:solidFill>
                <a:srgbClr val="FF6A0E">
                  <a:alpha val="60000"/>
                </a:srgbClr>
              </a:solidFill>
              <a:prstDash val="solid"/>
              <a:miter/>
            </a:ln>
          </p:spPr>
        </p:sp>
        <p:sp>
          <p:nvSpPr>
            <p:cNvPr id="64" name="TextBox 6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6489" tIns="36489" rIns="36489" bIns="36489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5" name="Freeform 65"/>
          <p:cNvSpPr/>
          <p:nvPr/>
        </p:nvSpPr>
        <p:spPr>
          <a:xfrm>
            <a:off x="9444365" y="4471744"/>
            <a:ext cx="555386" cy="782450"/>
          </a:xfrm>
          <a:prstGeom prst="ellipse">
            <a:avLst/>
          </a:prstGeom>
          <a:blipFill>
            <a:blip r:embed="rId14"/>
            <a:stretch>
              <a:fillRect/>
            </a:stretch>
          </a:blipFill>
        </p:spPr>
      </p:sp>
      <p:sp>
        <p:nvSpPr>
          <p:cNvPr id="66" name="TextBox 66"/>
          <p:cNvSpPr txBox="1"/>
          <p:nvPr/>
        </p:nvSpPr>
        <p:spPr>
          <a:xfrm>
            <a:off x="10263540" y="4539119"/>
            <a:ext cx="6699961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80"/>
              </a:lnSpc>
            </a:pPr>
            <a:r>
              <a:rPr lang="en-US" sz="1900" spc="-57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- Поддержка и сопровождение веб-сайта</a:t>
            </a:r>
          </a:p>
          <a:p>
            <a:pPr algn="l">
              <a:lnSpc>
                <a:spcPts val="2280"/>
              </a:lnSpc>
            </a:pPr>
            <a:r>
              <a:rPr lang="en-US" sz="1900" spc="-57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Замкового комплекса «Мир»</a:t>
            </a:r>
          </a:p>
        </p:txBody>
      </p:sp>
      <p:grpSp>
        <p:nvGrpSpPr>
          <p:cNvPr id="67" name="Group 67"/>
          <p:cNvGrpSpPr/>
          <p:nvPr/>
        </p:nvGrpSpPr>
        <p:grpSpPr>
          <a:xfrm>
            <a:off x="9294876" y="5380021"/>
            <a:ext cx="854364" cy="854364"/>
            <a:chOff x="0" y="0"/>
            <a:chExt cx="812800" cy="812800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w="28575" cap="sq">
              <a:solidFill>
                <a:srgbClr val="FF6A0E">
                  <a:alpha val="60000"/>
                </a:srgbClr>
              </a:solidFill>
              <a:prstDash val="solid"/>
              <a:miter/>
            </a:ln>
          </p:spPr>
        </p:sp>
        <p:sp>
          <p:nvSpPr>
            <p:cNvPr id="69" name="TextBox 6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6489" tIns="36489" rIns="36489" bIns="36489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0" name="Freeform 70"/>
          <p:cNvSpPr/>
          <p:nvPr/>
        </p:nvSpPr>
        <p:spPr>
          <a:xfrm>
            <a:off x="9501271" y="5528128"/>
            <a:ext cx="441574" cy="558149"/>
          </a:xfrm>
          <a:custGeom>
            <a:avLst/>
            <a:gdLst/>
            <a:ahLst/>
            <a:cxnLst/>
            <a:rect l="l" t="t" r="r" b="b"/>
            <a:pathLst>
              <a:path w="441574" h="558149">
                <a:moveTo>
                  <a:pt x="0" y="0"/>
                </a:moveTo>
                <a:lnTo>
                  <a:pt x="441574" y="0"/>
                </a:lnTo>
                <a:lnTo>
                  <a:pt x="441574" y="558149"/>
                </a:lnTo>
                <a:lnTo>
                  <a:pt x="0" y="55814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71" name="TextBox 71"/>
          <p:cNvSpPr txBox="1"/>
          <p:nvPr/>
        </p:nvSpPr>
        <p:spPr>
          <a:xfrm>
            <a:off x="10263540" y="5483353"/>
            <a:ext cx="6699961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80"/>
              </a:lnSpc>
            </a:pPr>
            <a:r>
              <a:rPr lang="en-US" sz="1900" spc="-57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- Интернет-портал для Минского государственного</a:t>
            </a:r>
          </a:p>
          <a:p>
            <a:pPr algn="l">
              <a:lnSpc>
                <a:spcPts val="2280"/>
              </a:lnSpc>
            </a:pPr>
            <a:r>
              <a:rPr lang="en-US" sz="1900" spc="-57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лингвистического университета</a:t>
            </a:r>
          </a:p>
        </p:txBody>
      </p:sp>
      <p:grpSp>
        <p:nvGrpSpPr>
          <p:cNvPr id="72" name="Group 72"/>
          <p:cNvGrpSpPr/>
          <p:nvPr/>
        </p:nvGrpSpPr>
        <p:grpSpPr>
          <a:xfrm>
            <a:off x="9294876" y="6324255"/>
            <a:ext cx="854364" cy="854364"/>
            <a:chOff x="0" y="0"/>
            <a:chExt cx="812800" cy="812800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w="28575" cap="sq">
              <a:solidFill>
                <a:srgbClr val="FF6A0E">
                  <a:alpha val="60000"/>
                </a:srgbClr>
              </a:solidFill>
              <a:prstDash val="solid"/>
              <a:miter/>
            </a:ln>
          </p:spPr>
        </p:sp>
        <p:sp>
          <p:nvSpPr>
            <p:cNvPr id="74" name="TextBox 7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6489" tIns="36489" rIns="36489" bIns="36489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5" name="Freeform 75"/>
          <p:cNvSpPr/>
          <p:nvPr/>
        </p:nvSpPr>
        <p:spPr>
          <a:xfrm>
            <a:off x="9491116" y="6458602"/>
            <a:ext cx="461884" cy="585669"/>
          </a:xfrm>
          <a:custGeom>
            <a:avLst/>
            <a:gdLst/>
            <a:ahLst/>
            <a:cxnLst/>
            <a:rect l="l" t="t" r="r" b="b"/>
            <a:pathLst>
              <a:path w="461884" h="585669">
                <a:moveTo>
                  <a:pt x="0" y="0"/>
                </a:moveTo>
                <a:lnTo>
                  <a:pt x="461884" y="0"/>
                </a:lnTo>
                <a:lnTo>
                  <a:pt x="461884" y="585669"/>
                </a:lnTo>
                <a:lnTo>
                  <a:pt x="0" y="58566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76" name="TextBox 76"/>
          <p:cNvSpPr txBox="1"/>
          <p:nvPr/>
        </p:nvSpPr>
        <p:spPr>
          <a:xfrm>
            <a:off x="10263540" y="6427587"/>
            <a:ext cx="6699961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80"/>
              </a:lnSpc>
            </a:pPr>
            <a:r>
              <a:rPr lang="en-US" sz="1900" spc="-57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- Интернет-портал для Белорусского государственного педагогического университета им. М.Танка</a:t>
            </a:r>
          </a:p>
        </p:txBody>
      </p:sp>
      <p:grpSp>
        <p:nvGrpSpPr>
          <p:cNvPr id="77" name="Group 77"/>
          <p:cNvGrpSpPr/>
          <p:nvPr/>
        </p:nvGrpSpPr>
        <p:grpSpPr>
          <a:xfrm>
            <a:off x="9294876" y="7268488"/>
            <a:ext cx="854364" cy="854364"/>
            <a:chOff x="0" y="0"/>
            <a:chExt cx="812800" cy="812800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w="28575" cap="sq">
              <a:solidFill>
                <a:srgbClr val="FF6A0E">
                  <a:alpha val="60000"/>
                </a:srgbClr>
              </a:solidFill>
              <a:prstDash val="solid"/>
              <a:miter/>
            </a:ln>
          </p:spPr>
        </p:sp>
        <p:sp>
          <p:nvSpPr>
            <p:cNvPr id="79" name="TextBox 7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6489" tIns="36489" rIns="36489" bIns="36489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0" name="Freeform 80"/>
          <p:cNvSpPr/>
          <p:nvPr/>
        </p:nvSpPr>
        <p:spPr>
          <a:xfrm>
            <a:off x="9434242" y="7468738"/>
            <a:ext cx="575632" cy="453864"/>
          </a:xfrm>
          <a:custGeom>
            <a:avLst/>
            <a:gdLst/>
            <a:ahLst/>
            <a:cxnLst/>
            <a:rect l="l" t="t" r="r" b="b"/>
            <a:pathLst>
              <a:path w="575632" h="453864">
                <a:moveTo>
                  <a:pt x="0" y="0"/>
                </a:moveTo>
                <a:lnTo>
                  <a:pt x="575632" y="0"/>
                </a:lnTo>
                <a:lnTo>
                  <a:pt x="575632" y="453864"/>
                </a:lnTo>
                <a:lnTo>
                  <a:pt x="0" y="453864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81" name="TextBox 81"/>
          <p:cNvSpPr txBox="1"/>
          <p:nvPr/>
        </p:nvSpPr>
        <p:spPr>
          <a:xfrm>
            <a:off x="10252618" y="7371820"/>
            <a:ext cx="7180534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80"/>
              </a:lnSpc>
            </a:pPr>
            <a:r>
              <a:rPr lang="en-US" sz="1900" spc="-57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- Разработка программного обеспечения центра обработки данных измерения параметров слуха у детей (благотворительный проект)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9294876" y="8212722"/>
            <a:ext cx="854364" cy="854364"/>
            <a:chOff x="0" y="0"/>
            <a:chExt cx="812800" cy="812800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w="28575" cap="sq">
              <a:solidFill>
                <a:srgbClr val="FF6A0E">
                  <a:alpha val="60000"/>
                </a:srgbClr>
              </a:solidFill>
              <a:prstDash val="solid"/>
              <a:miter/>
            </a:ln>
          </p:spPr>
        </p:sp>
        <p:sp>
          <p:nvSpPr>
            <p:cNvPr id="84" name="TextBox 8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6489" tIns="36489" rIns="36489" bIns="36489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5" name="Freeform 85"/>
          <p:cNvSpPr/>
          <p:nvPr/>
        </p:nvSpPr>
        <p:spPr>
          <a:xfrm>
            <a:off x="9368919" y="8389429"/>
            <a:ext cx="706277" cy="500950"/>
          </a:xfrm>
          <a:custGeom>
            <a:avLst/>
            <a:gdLst/>
            <a:ahLst/>
            <a:cxnLst/>
            <a:rect l="l" t="t" r="r" b="b"/>
            <a:pathLst>
              <a:path w="706277" h="500950">
                <a:moveTo>
                  <a:pt x="0" y="0"/>
                </a:moveTo>
                <a:lnTo>
                  <a:pt x="706278" y="0"/>
                </a:lnTo>
                <a:lnTo>
                  <a:pt x="706278" y="500950"/>
                </a:lnTo>
                <a:lnTo>
                  <a:pt x="0" y="50095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86" name="TextBox 86"/>
          <p:cNvSpPr txBox="1"/>
          <p:nvPr/>
        </p:nvSpPr>
        <p:spPr>
          <a:xfrm>
            <a:off x="10263540" y="8458929"/>
            <a:ext cx="6699961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80"/>
              </a:lnSpc>
            </a:pPr>
            <a:r>
              <a:rPr lang="en-US" sz="1900" spc="-57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- Создание информационного портала DADOMU.by</a:t>
            </a:r>
          </a:p>
        </p:txBody>
      </p:sp>
      <p:grpSp>
        <p:nvGrpSpPr>
          <p:cNvPr id="87" name="Group 87"/>
          <p:cNvGrpSpPr/>
          <p:nvPr/>
        </p:nvGrpSpPr>
        <p:grpSpPr>
          <a:xfrm>
            <a:off x="9294876" y="9156956"/>
            <a:ext cx="854364" cy="854364"/>
            <a:chOff x="0" y="0"/>
            <a:chExt cx="812800" cy="812800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w="28575" cap="sq">
              <a:solidFill>
                <a:srgbClr val="FF6A0E">
                  <a:alpha val="60000"/>
                </a:srgbClr>
              </a:solidFill>
              <a:prstDash val="solid"/>
              <a:miter/>
            </a:ln>
          </p:spPr>
        </p:sp>
        <p:sp>
          <p:nvSpPr>
            <p:cNvPr id="89" name="TextBox 8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6489" tIns="36489" rIns="36489" bIns="36489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0" name="Freeform 90"/>
          <p:cNvSpPr/>
          <p:nvPr/>
        </p:nvSpPr>
        <p:spPr>
          <a:xfrm>
            <a:off x="9377156" y="9267107"/>
            <a:ext cx="689804" cy="634062"/>
          </a:xfrm>
          <a:prstGeom prst="roundRect">
            <a:avLst>
              <a:gd name="adj" fmla="val 37398"/>
            </a:avLst>
          </a:prstGeom>
          <a:blipFill>
            <a:blip r:embed="rId19"/>
            <a:stretch>
              <a:fillRect l="-25456" t="-18951" r="-29544" b="-20165"/>
            </a:stretch>
          </a:blipFill>
        </p:spPr>
      </p:sp>
      <p:sp>
        <p:nvSpPr>
          <p:cNvPr id="91" name="TextBox 91"/>
          <p:cNvSpPr txBox="1"/>
          <p:nvPr/>
        </p:nvSpPr>
        <p:spPr>
          <a:xfrm>
            <a:off x="10263540" y="9260288"/>
            <a:ext cx="7158690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80"/>
              </a:lnSpc>
            </a:pPr>
            <a:r>
              <a:rPr lang="en-US" sz="1900" spc="-57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- Концепция и ТЗ для построения государственной системы скрининга рака молочной железы и рака предстательной железы</a:t>
            </a:r>
          </a:p>
        </p:txBody>
      </p:sp>
      <p:sp>
        <p:nvSpPr>
          <p:cNvPr id="92" name="TextBox 92"/>
          <p:cNvSpPr txBox="1"/>
          <p:nvPr/>
        </p:nvSpPr>
        <p:spPr>
          <a:xfrm>
            <a:off x="3064644" y="155289"/>
            <a:ext cx="12158712" cy="626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45"/>
              </a:lnSpc>
            </a:pPr>
            <a:r>
              <a:rPr lang="en-US" sz="3500" b="1" spc="-35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КЛИЕНТЫ: </a:t>
            </a:r>
            <a:r>
              <a:rPr lang="en-US" sz="3500" spc="-35">
                <a:solidFill>
                  <a:srgbClr val="FF6A0E"/>
                </a:solidFill>
                <a:latin typeface="Calibri (MS)"/>
                <a:ea typeface="Calibri (MS)"/>
                <a:cs typeface="Calibri (MS)"/>
                <a:sym typeface="Calibri (MS)"/>
              </a:rPr>
              <a:t>ГОСУДАРСТВЕННЫЙ СЕКТОР</a:t>
            </a:r>
          </a:p>
        </p:txBody>
      </p:sp>
      <p:sp>
        <p:nvSpPr>
          <p:cNvPr id="93" name="Freeform 93"/>
          <p:cNvSpPr/>
          <p:nvPr/>
        </p:nvSpPr>
        <p:spPr>
          <a:xfrm>
            <a:off x="16685777" y="250539"/>
            <a:ext cx="1147045" cy="503581"/>
          </a:xfrm>
          <a:custGeom>
            <a:avLst/>
            <a:gdLst/>
            <a:ahLst/>
            <a:cxnLst/>
            <a:rect l="l" t="t" r="r" b="b"/>
            <a:pathLst>
              <a:path w="1147045" h="503581">
                <a:moveTo>
                  <a:pt x="0" y="0"/>
                </a:moveTo>
                <a:lnTo>
                  <a:pt x="1147046" y="0"/>
                </a:lnTo>
                <a:lnTo>
                  <a:pt x="1147046" y="503581"/>
                </a:lnTo>
                <a:lnTo>
                  <a:pt x="0" y="503581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-20743" t="-43889" r="-20227" b="-41064"/>
            </a:stretch>
          </a:blipFill>
        </p:spPr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597979"/>
            <a:ext cx="8224068" cy="3429000"/>
            <a:chOff x="0" y="0"/>
            <a:chExt cx="10965424" cy="457200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6350"/>
              <a:ext cx="1139152" cy="1139152"/>
              <a:chOff x="0" y="0"/>
              <a:chExt cx="812800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w="28575" cap="sq">
                <a:solidFill>
                  <a:srgbClr val="FF6A0E">
                    <a:alpha val="60000"/>
                  </a:srgbClr>
                </a:solidFill>
                <a:prstDash val="solid"/>
                <a:miter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6489" tIns="36489" rIns="36489" bIns="36489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6" name="Freeform 6"/>
            <p:cNvSpPr/>
            <p:nvPr/>
          </p:nvSpPr>
          <p:spPr>
            <a:xfrm>
              <a:off x="112272" y="390482"/>
              <a:ext cx="914607" cy="370888"/>
            </a:xfrm>
            <a:custGeom>
              <a:avLst/>
              <a:gdLst/>
              <a:ahLst/>
              <a:cxnLst/>
              <a:rect l="l" t="t" r="r" b="b"/>
              <a:pathLst>
                <a:path w="914607" h="370888">
                  <a:moveTo>
                    <a:pt x="0" y="0"/>
                  </a:moveTo>
                  <a:lnTo>
                    <a:pt x="914607" y="0"/>
                  </a:lnTo>
                  <a:lnTo>
                    <a:pt x="914607" y="370888"/>
                  </a:lnTo>
                  <a:lnTo>
                    <a:pt x="0" y="370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379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1291552" y="-38100"/>
              <a:ext cx="9673872" cy="4610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79"/>
                </a:lnSpc>
              </a:pPr>
              <a:r>
                <a:rPr lang="en-US" sz="1899" spc="-5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- Информационная система L'Rise (бизнес-решения</a:t>
              </a:r>
            </a:p>
            <a:p>
              <a:pPr algn="l">
                <a:lnSpc>
                  <a:spcPts val="2279"/>
                </a:lnSpc>
              </a:pPr>
              <a:r>
                <a:rPr lang="en-US" sz="1899" spc="-5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для розничного сектора)</a:t>
              </a:r>
            </a:p>
            <a:p>
              <a:pPr algn="l">
                <a:lnSpc>
                  <a:spcPts val="2279"/>
                </a:lnSpc>
              </a:pPr>
              <a:r>
                <a:rPr lang="en-US" sz="1899" spc="-5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- Информационная система L'Brus (бизнес-решения</a:t>
              </a:r>
            </a:p>
            <a:p>
              <a:pPr algn="l">
                <a:lnSpc>
                  <a:spcPts val="2279"/>
                </a:lnSpc>
              </a:pPr>
              <a:r>
                <a:rPr lang="en-US" sz="1899" spc="-5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для корпоративного сектора)</a:t>
              </a:r>
            </a:p>
            <a:p>
              <a:pPr algn="l">
                <a:lnSpc>
                  <a:spcPts val="2279"/>
                </a:lnSpc>
              </a:pPr>
              <a:r>
                <a:rPr lang="en-US" sz="1899" spc="-5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- Интернет-банкинг и мобильный банкинг для физических лиц</a:t>
              </a:r>
            </a:p>
            <a:p>
              <a:pPr algn="l">
                <a:lnSpc>
                  <a:spcPts val="2279"/>
                </a:lnSpc>
              </a:pPr>
              <a:r>
                <a:rPr lang="en-US" sz="1899" spc="-5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- Интернет-банкинг и мобильный банкинг для юридических лиц</a:t>
              </a:r>
            </a:p>
            <a:p>
              <a:pPr algn="l">
                <a:lnSpc>
                  <a:spcPts val="2279"/>
                </a:lnSpc>
              </a:pPr>
              <a:r>
                <a:rPr lang="en-US" sz="1899" spc="-5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и предпринимателей</a:t>
              </a:r>
            </a:p>
            <a:p>
              <a:pPr algn="l">
                <a:lnSpc>
                  <a:spcPts val="2279"/>
                </a:lnSpc>
              </a:pPr>
              <a:r>
                <a:rPr lang="en-US" sz="1899" spc="-5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- Валютная торговая площадка</a:t>
              </a:r>
            </a:p>
            <a:p>
              <a:pPr algn="l">
                <a:lnSpc>
                  <a:spcPts val="2279"/>
                </a:lnSpc>
              </a:pPr>
              <a:r>
                <a:rPr lang="en-US" sz="1899" spc="-5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- OFSAA (Oracle Financial Services Analytical Applications)</a:t>
              </a:r>
            </a:p>
            <a:p>
              <a:pPr algn="l">
                <a:lnSpc>
                  <a:spcPts val="2279"/>
                </a:lnSpc>
              </a:pPr>
              <a:r>
                <a:rPr lang="en-US" sz="1899" spc="-5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- НДО (управление наличным денежным обращением)</a:t>
              </a:r>
            </a:p>
            <a:p>
              <a:pPr algn="l">
                <a:lnSpc>
                  <a:spcPts val="2279"/>
                </a:lnSpc>
              </a:pPr>
              <a:r>
                <a:rPr lang="en-US" sz="1899" spc="-5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- Marketplace (корпоративный сайт)</a:t>
              </a:r>
            </a:p>
            <a:p>
              <a:pPr algn="l">
                <a:lnSpc>
                  <a:spcPts val="2279"/>
                </a:lnSpc>
              </a:pPr>
              <a:r>
                <a:rPr lang="en-US" sz="1899" spc="-5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- Виртуальная интеллектуальная платформа (искусственный интеллект)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8700" y="5357399"/>
            <a:ext cx="8331455" cy="1143000"/>
            <a:chOff x="0" y="0"/>
            <a:chExt cx="11108606" cy="1524000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12700"/>
              <a:ext cx="1139152" cy="1139152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w="28575" cap="sq">
                <a:solidFill>
                  <a:srgbClr val="FF6A0E">
                    <a:alpha val="60000"/>
                  </a:srgbClr>
                </a:solidFill>
                <a:prstDash val="solid"/>
                <a:miter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6489" tIns="36489" rIns="36489" bIns="36489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2" name="Freeform 12"/>
            <p:cNvSpPr/>
            <p:nvPr/>
          </p:nvSpPr>
          <p:spPr>
            <a:xfrm>
              <a:off x="233204" y="245904"/>
              <a:ext cx="672745" cy="672745"/>
            </a:xfrm>
            <a:custGeom>
              <a:avLst/>
              <a:gdLst/>
              <a:ahLst/>
              <a:cxnLst/>
              <a:rect l="l" t="t" r="r" b="b"/>
              <a:pathLst>
                <a:path w="672745" h="672745">
                  <a:moveTo>
                    <a:pt x="0" y="0"/>
                  </a:moveTo>
                  <a:lnTo>
                    <a:pt x="672744" y="0"/>
                  </a:lnTo>
                  <a:lnTo>
                    <a:pt x="672744" y="672744"/>
                  </a:lnTo>
                  <a:lnTo>
                    <a:pt x="0" y="6727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1291552" y="-38100"/>
              <a:ext cx="9817054" cy="1562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79"/>
                </a:lnSpc>
              </a:pPr>
              <a:r>
                <a:rPr lang="en-US" sz="1899" spc="-5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- Интернет-банкинг для юридических лиц и предпринимателей</a:t>
              </a:r>
            </a:p>
            <a:p>
              <a:pPr algn="l">
                <a:lnSpc>
                  <a:spcPts val="2279"/>
                </a:lnSpc>
              </a:pPr>
              <a:r>
                <a:rPr lang="en-US" sz="1899" spc="-5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- Мобильный банкинг для юридических лиц и предпринимателей</a:t>
              </a:r>
            </a:p>
            <a:p>
              <a:pPr algn="l">
                <a:lnSpc>
                  <a:spcPts val="2279"/>
                </a:lnSpc>
              </a:pPr>
              <a:r>
                <a:rPr lang="en-US" sz="1899" spc="-5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- Услуги по проектированию, адаптации и внедрению автоматизированной</a:t>
              </a:r>
            </a:p>
            <a:p>
              <a:pPr algn="l">
                <a:lnSpc>
                  <a:spcPts val="2279"/>
                </a:lnSpc>
              </a:pPr>
              <a:r>
                <a:rPr lang="en-US" sz="1899" spc="-5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системы управления взаимоотношениями с клиентами (CRM-система)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28700" y="6830819"/>
            <a:ext cx="7703379" cy="1714500"/>
            <a:chOff x="0" y="0"/>
            <a:chExt cx="10271172" cy="2286000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6350"/>
              <a:ext cx="1139152" cy="1139152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w="28575" cap="sq">
                <a:solidFill>
                  <a:srgbClr val="FF6A0E">
                    <a:alpha val="60000"/>
                  </a:srgbClr>
                </a:solidFill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6489" tIns="36489" rIns="36489" bIns="36489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8" name="Freeform 18"/>
            <p:cNvSpPr/>
            <p:nvPr/>
          </p:nvSpPr>
          <p:spPr>
            <a:xfrm>
              <a:off x="94731" y="477119"/>
              <a:ext cx="949689" cy="197614"/>
            </a:xfrm>
            <a:custGeom>
              <a:avLst/>
              <a:gdLst/>
              <a:ahLst/>
              <a:cxnLst/>
              <a:rect l="l" t="t" r="r" b="b"/>
              <a:pathLst>
                <a:path w="949689" h="197614">
                  <a:moveTo>
                    <a:pt x="0" y="0"/>
                  </a:moveTo>
                  <a:lnTo>
                    <a:pt x="949690" y="0"/>
                  </a:lnTo>
                  <a:lnTo>
                    <a:pt x="949690" y="197614"/>
                  </a:lnTo>
                  <a:lnTo>
                    <a:pt x="0" y="1976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35213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1291552" y="-38100"/>
              <a:ext cx="8979620" cy="2324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79"/>
                </a:lnSpc>
              </a:pPr>
              <a:r>
                <a:rPr lang="en-US" sz="1899" spc="-5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- «Gran» - НДО</a:t>
              </a:r>
            </a:p>
            <a:p>
              <a:pPr algn="l">
                <a:lnSpc>
                  <a:spcPts val="2279"/>
                </a:lnSpc>
              </a:pPr>
              <a:r>
                <a:rPr lang="en-US" sz="1899" spc="-5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- Автоматическая депозитарная машина </a:t>
              </a:r>
            </a:p>
            <a:p>
              <a:pPr algn="l">
                <a:lnSpc>
                  <a:spcPts val="2279"/>
                </a:lnSpc>
              </a:pPr>
              <a:r>
                <a:rPr lang="en-US" sz="1899" spc="-5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- Электронный документооборот</a:t>
              </a:r>
            </a:p>
            <a:p>
              <a:pPr algn="l">
                <a:lnSpc>
                  <a:spcPts val="2279"/>
                </a:lnSpc>
              </a:pPr>
              <a:r>
                <a:rPr lang="en-US" sz="1899" spc="-5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- Разработка и внедрение ПО «Торгово-информационная система «Белгазпромбанк-Дилинг»</a:t>
              </a:r>
            </a:p>
            <a:p>
              <a:pPr algn="l">
                <a:lnSpc>
                  <a:spcPts val="2279"/>
                </a:lnSpc>
              </a:pPr>
              <a:r>
                <a:rPr lang="en-US" sz="1899" spc="-5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- «ПФМ» (персональный финансовый менеджер)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28700" y="8875739"/>
            <a:ext cx="7703379" cy="854364"/>
            <a:chOff x="0" y="0"/>
            <a:chExt cx="10271172" cy="1139152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0"/>
              <a:ext cx="1139152" cy="1139152"/>
              <a:chOff x="0" y="0"/>
              <a:chExt cx="812800" cy="8128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w="28575" cap="sq">
                <a:solidFill>
                  <a:srgbClr val="FF6A0E">
                    <a:alpha val="60000"/>
                  </a:srgbClr>
                </a:solidFill>
                <a:prstDash val="solid"/>
                <a:miter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6489" tIns="36489" rIns="36489" bIns="36489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4" name="Freeform 24"/>
            <p:cNvSpPr/>
            <p:nvPr/>
          </p:nvSpPr>
          <p:spPr>
            <a:xfrm>
              <a:off x="219568" y="264281"/>
              <a:ext cx="700016" cy="610589"/>
            </a:xfrm>
            <a:custGeom>
              <a:avLst/>
              <a:gdLst/>
              <a:ahLst/>
              <a:cxnLst/>
              <a:rect l="l" t="t" r="r" b="b"/>
              <a:pathLst>
                <a:path w="700016" h="610589">
                  <a:moveTo>
                    <a:pt x="0" y="0"/>
                  </a:moveTo>
                  <a:lnTo>
                    <a:pt x="700016" y="0"/>
                  </a:lnTo>
                  <a:lnTo>
                    <a:pt x="700016" y="610590"/>
                  </a:lnTo>
                  <a:lnTo>
                    <a:pt x="0" y="6105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75502" t="-92550" r="-334637" b="-89642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1291552" y="150476"/>
              <a:ext cx="8979620" cy="800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79"/>
                </a:lnSpc>
              </a:pPr>
              <a:r>
                <a:rPr lang="en-US" sz="1899" spc="-5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Функциональный комплекс «Коммуникации в цифровых каналах</a:t>
              </a:r>
            </a:p>
            <a:p>
              <a:pPr algn="l">
                <a:lnSpc>
                  <a:spcPts val="2279"/>
                </a:lnSpc>
              </a:pPr>
              <a:r>
                <a:rPr lang="en-US" sz="1899" spc="-5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«информационной системы vip-banking»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4503320" y="483396"/>
            <a:ext cx="9281361" cy="626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45"/>
              </a:lnSpc>
            </a:pPr>
            <a:r>
              <a:rPr lang="en-US" sz="3500" b="1" spc="-35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ОСНОВНЫЕ КЛИЕНТЫ: </a:t>
            </a:r>
            <a:r>
              <a:rPr lang="en-US" sz="3500" spc="-35">
                <a:solidFill>
                  <a:srgbClr val="FF6A0E"/>
                </a:solidFill>
                <a:latin typeface="Calibri (MS)"/>
                <a:ea typeface="Calibri (MS)"/>
                <a:cs typeface="Calibri (MS)"/>
                <a:sym typeface="Calibri (MS)"/>
              </a:rPr>
              <a:t>БАНКОВСКИЙ СЕКТОР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9882895" y="1597979"/>
            <a:ext cx="7331026" cy="857250"/>
            <a:chOff x="0" y="0"/>
            <a:chExt cx="9774701" cy="1143000"/>
          </a:xfrm>
        </p:grpSpPr>
        <p:grpSp>
          <p:nvGrpSpPr>
            <p:cNvPr id="28" name="Group 28"/>
            <p:cNvGrpSpPr/>
            <p:nvPr/>
          </p:nvGrpSpPr>
          <p:grpSpPr>
            <a:xfrm>
              <a:off x="0" y="1924"/>
              <a:ext cx="1139152" cy="1139152"/>
              <a:chOff x="0" y="0"/>
              <a:chExt cx="812800" cy="81280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w="28575" cap="sq">
                <a:solidFill>
                  <a:srgbClr val="FF6A0E">
                    <a:alpha val="60000"/>
                  </a:srgbClr>
                </a:solidFill>
                <a:prstDash val="solid"/>
                <a:miter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6489" tIns="36489" rIns="36489" bIns="36489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1" name="Freeform 31"/>
            <p:cNvSpPr/>
            <p:nvPr/>
          </p:nvSpPr>
          <p:spPr>
            <a:xfrm>
              <a:off x="183004" y="322161"/>
              <a:ext cx="773144" cy="498678"/>
            </a:xfrm>
            <a:custGeom>
              <a:avLst/>
              <a:gdLst/>
              <a:ahLst/>
              <a:cxnLst/>
              <a:rect l="l" t="t" r="r" b="b"/>
              <a:pathLst>
                <a:path w="773144" h="498678">
                  <a:moveTo>
                    <a:pt x="0" y="0"/>
                  </a:moveTo>
                  <a:lnTo>
                    <a:pt x="773144" y="0"/>
                  </a:lnTo>
                  <a:lnTo>
                    <a:pt x="773144" y="498678"/>
                  </a:lnTo>
                  <a:lnTo>
                    <a:pt x="0" y="4986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1291552" y="-38100"/>
              <a:ext cx="8483149" cy="1181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79"/>
                </a:lnSpc>
              </a:pPr>
              <a:r>
                <a:rPr lang="en-US" sz="1899" spc="-5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- НДО</a:t>
              </a:r>
            </a:p>
            <a:p>
              <a:pPr algn="l">
                <a:lnSpc>
                  <a:spcPts val="2279"/>
                </a:lnSpc>
              </a:pPr>
              <a:r>
                <a:rPr lang="en-US" sz="1899" spc="-5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- ПО Web-кабинет клиента инкассации</a:t>
              </a:r>
            </a:p>
            <a:p>
              <a:pPr algn="l">
                <a:lnSpc>
                  <a:spcPts val="2279"/>
                </a:lnSpc>
              </a:pPr>
              <a:r>
                <a:rPr lang="en-US" sz="1899" spc="-5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- Заявки и обработка денежной наличности с применением ЭЦП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882895" y="2874903"/>
            <a:ext cx="5743389" cy="857250"/>
            <a:chOff x="0" y="0"/>
            <a:chExt cx="7657852" cy="1143000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1924"/>
              <a:ext cx="1139152" cy="1139152"/>
              <a:chOff x="0" y="0"/>
              <a:chExt cx="812800" cy="81280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w="28575" cap="sq">
                <a:solidFill>
                  <a:srgbClr val="FF6A0E">
                    <a:alpha val="60000"/>
                  </a:srgbClr>
                </a:solidFill>
                <a:prstDash val="solid"/>
                <a:miter/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6489" tIns="36489" rIns="36489" bIns="36489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7" name="Freeform 37"/>
            <p:cNvSpPr/>
            <p:nvPr/>
          </p:nvSpPr>
          <p:spPr>
            <a:xfrm>
              <a:off x="114564" y="116488"/>
              <a:ext cx="910024" cy="910024"/>
            </a:xfrm>
            <a:custGeom>
              <a:avLst/>
              <a:gdLst/>
              <a:ahLst/>
              <a:cxnLst/>
              <a:rect l="l" t="t" r="r" b="b"/>
              <a:pathLst>
                <a:path w="910024" h="910024">
                  <a:moveTo>
                    <a:pt x="0" y="0"/>
                  </a:moveTo>
                  <a:lnTo>
                    <a:pt x="910024" y="0"/>
                  </a:lnTo>
                  <a:lnTo>
                    <a:pt x="910024" y="910024"/>
                  </a:lnTo>
                  <a:lnTo>
                    <a:pt x="0" y="9100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1291552" y="-38100"/>
              <a:ext cx="6366300" cy="1181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79"/>
                </a:lnSpc>
              </a:pPr>
              <a:r>
                <a:rPr lang="en-US" sz="1899" spc="-5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- Архив электронных документов</a:t>
              </a:r>
            </a:p>
            <a:p>
              <a:pPr algn="l">
                <a:lnSpc>
                  <a:spcPts val="2279"/>
                </a:lnSpc>
              </a:pPr>
              <a:r>
                <a:rPr lang="en-US" sz="1899" spc="-5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- ФК «Операционная касса»</a:t>
              </a:r>
            </a:p>
            <a:p>
              <a:pPr algn="l">
                <a:lnSpc>
                  <a:spcPts val="2279"/>
                </a:lnSpc>
              </a:pPr>
              <a:r>
                <a:rPr lang="en-US" sz="1899" spc="-5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- Электронный документооборот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9882895" y="4151827"/>
            <a:ext cx="7344206" cy="857250"/>
            <a:chOff x="0" y="0"/>
            <a:chExt cx="9792274" cy="1143000"/>
          </a:xfrm>
        </p:grpSpPr>
        <p:grpSp>
          <p:nvGrpSpPr>
            <p:cNvPr id="40" name="Group 40"/>
            <p:cNvGrpSpPr/>
            <p:nvPr/>
          </p:nvGrpSpPr>
          <p:grpSpPr>
            <a:xfrm>
              <a:off x="0" y="1924"/>
              <a:ext cx="1139152" cy="1139152"/>
              <a:chOff x="0" y="0"/>
              <a:chExt cx="812800" cy="812800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w="28575" cap="sq">
                <a:solidFill>
                  <a:srgbClr val="FF6A0E">
                    <a:alpha val="60000"/>
                  </a:srgbClr>
                </a:solidFill>
                <a:prstDash val="solid"/>
                <a:miter/>
              </a:ln>
            </p:spPr>
          </p:sp>
          <p:sp>
            <p:nvSpPr>
              <p:cNvPr id="42" name="TextBox 42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6489" tIns="36489" rIns="36489" bIns="36489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3" name="Freeform 43"/>
            <p:cNvSpPr/>
            <p:nvPr/>
          </p:nvSpPr>
          <p:spPr>
            <a:xfrm>
              <a:off x="91985" y="451830"/>
              <a:ext cx="955183" cy="239340"/>
            </a:xfrm>
            <a:custGeom>
              <a:avLst/>
              <a:gdLst/>
              <a:ahLst/>
              <a:cxnLst/>
              <a:rect l="l" t="t" r="r" b="b"/>
              <a:pathLst>
                <a:path w="955183" h="239340">
                  <a:moveTo>
                    <a:pt x="0" y="0"/>
                  </a:moveTo>
                  <a:lnTo>
                    <a:pt x="955182" y="0"/>
                  </a:lnTo>
                  <a:lnTo>
                    <a:pt x="955182" y="239340"/>
                  </a:lnTo>
                  <a:lnTo>
                    <a:pt x="0" y="2393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8050" t="-180970" r="-7177" b="-178893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1291552" y="-38100"/>
              <a:ext cx="8500722" cy="1181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79"/>
                </a:lnSpc>
              </a:pPr>
              <a:r>
                <a:rPr lang="en-US" sz="1899" spc="-5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- Интернет-банкинг и мобильный банкинг для юридических лиц</a:t>
              </a:r>
            </a:p>
            <a:p>
              <a:pPr algn="l">
                <a:lnSpc>
                  <a:spcPts val="2279"/>
                </a:lnSpc>
              </a:pPr>
              <a:r>
                <a:rPr lang="en-US" sz="1899" spc="-5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и предпринимателей</a:t>
              </a:r>
            </a:p>
            <a:p>
              <a:pPr algn="l">
                <a:lnSpc>
                  <a:spcPts val="2279"/>
                </a:lnSpc>
              </a:pPr>
              <a:r>
                <a:rPr lang="en-US" sz="1899" spc="-5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- Интернет-банкинг и мобильный банкинг для физических лиц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9882895" y="5428752"/>
            <a:ext cx="7452948" cy="857250"/>
            <a:chOff x="0" y="0"/>
            <a:chExt cx="9937264" cy="1143000"/>
          </a:xfrm>
        </p:grpSpPr>
        <p:grpSp>
          <p:nvGrpSpPr>
            <p:cNvPr id="46" name="Group 46"/>
            <p:cNvGrpSpPr/>
            <p:nvPr/>
          </p:nvGrpSpPr>
          <p:grpSpPr>
            <a:xfrm>
              <a:off x="0" y="1924"/>
              <a:ext cx="1139152" cy="1139152"/>
              <a:chOff x="0" y="0"/>
              <a:chExt cx="812800" cy="812800"/>
            </a:xfrm>
          </p:grpSpPr>
          <p:sp>
            <p:nvSpPr>
              <p:cNvPr id="47" name="Freeform 4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w="28575" cap="sq">
                <a:solidFill>
                  <a:srgbClr val="FF6A0E">
                    <a:alpha val="60000"/>
                  </a:srgbClr>
                </a:solidFill>
                <a:prstDash val="solid"/>
                <a:miter/>
              </a:ln>
            </p:spPr>
          </p:sp>
          <p:sp>
            <p:nvSpPr>
              <p:cNvPr id="48" name="TextBox 48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6489" tIns="36489" rIns="36489" bIns="36489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9" name="Freeform 49"/>
            <p:cNvSpPr/>
            <p:nvPr/>
          </p:nvSpPr>
          <p:spPr>
            <a:xfrm>
              <a:off x="72127" y="358496"/>
              <a:ext cx="994899" cy="426007"/>
            </a:xfrm>
            <a:custGeom>
              <a:avLst/>
              <a:gdLst/>
              <a:ahLst/>
              <a:cxnLst/>
              <a:rect l="l" t="t" r="r" b="b"/>
              <a:pathLst>
                <a:path w="994899" h="426007">
                  <a:moveTo>
                    <a:pt x="0" y="0"/>
                  </a:moveTo>
                  <a:lnTo>
                    <a:pt x="994898" y="0"/>
                  </a:lnTo>
                  <a:lnTo>
                    <a:pt x="994898" y="426008"/>
                  </a:lnTo>
                  <a:lnTo>
                    <a:pt x="0" y="4260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3843" t="-81919" r="-66130" b="-82719"/>
              </a:stretch>
            </a:blipFill>
            <a:ln cap="rnd">
              <a:noFill/>
              <a:prstDash val="solid"/>
              <a:round/>
            </a:ln>
          </p:spPr>
        </p:sp>
        <p:sp>
          <p:nvSpPr>
            <p:cNvPr id="50" name="TextBox 50"/>
            <p:cNvSpPr txBox="1"/>
            <p:nvPr/>
          </p:nvSpPr>
          <p:spPr>
            <a:xfrm>
              <a:off x="1291552" y="-38100"/>
              <a:ext cx="8645712" cy="1181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79"/>
                </a:lnSpc>
              </a:pPr>
              <a:r>
                <a:rPr lang="en-US" sz="1899" spc="-5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- Внедрение информационной системы прогнозирования сумм</a:t>
              </a:r>
            </a:p>
            <a:p>
              <a:pPr algn="l">
                <a:lnSpc>
                  <a:spcPts val="2279"/>
                </a:lnSpc>
              </a:pPr>
              <a:r>
                <a:rPr lang="en-US" sz="1899" spc="-5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и сроков подкрепления и инкассации устройств самообслуживания с использованием нейронных сетей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9882895" y="6705676"/>
            <a:ext cx="7348121" cy="1461753"/>
            <a:chOff x="0" y="0"/>
            <a:chExt cx="9797494" cy="1949004"/>
          </a:xfrm>
        </p:grpSpPr>
        <p:grpSp>
          <p:nvGrpSpPr>
            <p:cNvPr id="52" name="Group 52"/>
            <p:cNvGrpSpPr/>
            <p:nvPr/>
          </p:nvGrpSpPr>
          <p:grpSpPr>
            <a:xfrm>
              <a:off x="0" y="0"/>
              <a:ext cx="1139152" cy="1139152"/>
              <a:chOff x="0" y="0"/>
              <a:chExt cx="812800" cy="812800"/>
            </a:xfrm>
          </p:grpSpPr>
          <p:sp>
            <p:nvSpPr>
              <p:cNvPr id="53" name="Freeform 5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w="28575" cap="sq">
                <a:solidFill>
                  <a:srgbClr val="FF6A0E">
                    <a:alpha val="60000"/>
                  </a:srgbClr>
                </a:solidFill>
                <a:prstDash val="solid"/>
                <a:miter/>
              </a:ln>
            </p:spPr>
          </p:sp>
          <p:sp>
            <p:nvSpPr>
              <p:cNvPr id="54" name="TextBox 54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6489" tIns="36489" rIns="36489" bIns="36489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55" name="Freeform 55"/>
            <p:cNvSpPr/>
            <p:nvPr/>
          </p:nvSpPr>
          <p:spPr>
            <a:xfrm>
              <a:off x="350118" y="189720"/>
              <a:ext cx="438916" cy="483747"/>
            </a:xfrm>
            <a:custGeom>
              <a:avLst/>
              <a:gdLst/>
              <a:ahLst/>
              <a:cxnLst/>
              <a:rect l="l" t="t" r="r" b="b"/>
              <a:pathLst>
                <a:path w="438916" h="483747">
                  <a:moveTo>
                    <a:pt x="0" y="0"/>
                  </a:moveTo>
                  <a:lnTo>
                    <a:pt x="438916" y="0"/>
                  </a:lnTo>
                  <a:lnTo>
                    <a:pt x="438916" y="483746"/>
                  </a:lnTo>
                  <a:lnTo>
                    <a:pt x="0" y="4837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366289"/>
              </a:stretch>
            </a:blipFill>
          </p:spPr>
        </p:sp>
        <p:sp>
          <p:nvSpPr>
            <p:cNvPr id="56" name="Freeform 56"/>
            <p:cNvSpPr/>
            <p:nvPr/>
          </p:nvSpPr>
          <p:spPr>
            <a:xfrm>
              <a:off x="195145" y="608594"/>
              <a:ext cx="748861" cy="323766"/>
            </a:xfrm>
            <a:custGeom>
              <a:avLst/>
              <a:gdLst/>
              <a:ahLst/>
              <a:cxnLst/>
              <a:rect l="l" t="t" r="r" b="b"/>
              <a:pathLst>
                <a:path w="748861" h="323766">
                  <a:moveTo>
                    <a:pt x="0" y="0"/>
                  </a:moveTo>
                  <a:lnTo>
                    <a:pt x="748862" y="0"/>
                  </a:lnTo>
                  <a:lnTo>
                    <a:pt x="748862" y="323766"/>
                  </a:lnTo>
                  <a:lnTo>
                    <a:pt x="0" y="3237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45196" r="-37718"/>
              </a:stretch>
            </a:blipFill>
          </p:spPr>
        </p:sp>
        <p:sp>
          <p:nvSpPr>
            <p:cNvPr id="57" name="TextBox 57"/>
            <p:cNvSpPr txBox="1"/>
            <p:nvPr/>
          </p:nvSpPr>
          <p:spPr>
            <a:xfrm>
              <a:off x="1291552" y="5904"/>
              <a:ext cx="8505942" cy="1943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79"/>
                </a:lnSpc>
              </a:pPr>
              <a:r>
                <a:rPr lang="en-US" sz="1899" spc="-5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- Система взыскания кредиторской задолженности</a:t>
              </a:r>
            </a:p>
            <a:p>
              <a:pPr algn="l">
                <a:lnSpc>
                  <a:spcPts val="2279"/>
                </a:lnSpc>
              </a:pPr>
              <a:r>
                <a:rPr lang="en-US" sz="1899" spc="-5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- Исполнительное производство</a:t>
              </a:r>
            </a:p>
            <a:p>
              <a:pPr algn="l">
                <a:lnSpc>
                  <a:spcPts val="2279"/>
                </a:lnSpc>
              </a:pPr>
              <a:r>
                <a:rPr lang="en-US" sz="1899" spc="-5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- Зарплата и управление персоналом</a:t>
              </a:r>
            </a:p>
            <a:p>
              <a:pPr algn="l">
                <a:lnSpc>
                  <a:spcPts val="2279"/>
                </a:lnSpc>
              </a:pPr>
              <a:r>
                <a:rPr lang="en-US" sz="1899" spc="-5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- Управление основными средствами</a:t>
              </a:r>
            </a:p>
            <a:p>
              <a:pPr algn="l">
                <a:lnSpc>
                  <a:spcPts val="2279"/>
                </a:lnSpc>
              </a:pPr>
              <a:r>
                <a:rPr lang="en-US" sz="1899" spc="-5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- Прикладное ПО информационно-учётной системы банка L'Brus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9882895" y="8587103"/>
            <a:ext cx="7535733" cy="1143000"/>
            <a:chOff x="0" y="0"/>
            <a:chExt cx="10047644" cy="1524000"/>
          </a:xfrm>
        </p:grpSpPr>
        <p:grpSp>
          <p:nvGrpSpPr>
            <p:cNvPr id="59" name="Group 59"/>
            <p:cNvGrpSpPr/>
            <p:nvPr/>
          </p:nvGrpSpPr>
          <p:grpSpPr>
            <a:xfrm>
              <a:off x="0" y="63500"/>
              <a:ext cx="1139152" cy="1139152"/>
              <a:chOff x="0" y="0"/>
              <a:chExt cx="812800" cy="812800"/>
            </a:xfrm>
          </p:grpSpPr>
          <p:sp>
            <p:nvSpPr>
              <p:cNvPr id="60" name="Freeform 6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w="28575" cap="sq">
                <a:solidFill>
                  <a:srgbClr val="FF6A0E">
                    <a:alpha val="60000"/>
                  </a:srgbClr>
                </a:solidFill>
                <a:prstDash val="solid"/>
                <a:miter/>
              </a:ln>
            </p:spPr>
          </p:sp>
          <p:sp>
            <p:nvSpPr>
              <p:cNvPr id="61" name="TextBox 61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6489" tIns="36489" rIns="36489" bIns="36489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62" name="Freeform 62"/>
            <p:cNvSpPr/>
            <p:nvPr/>
          </p:nvSpPr>
          <p:spPr>
            <a:xfrm>
              <a:off x="135954" y="402169"/>
              <a:ext cx="867245" cy="461813"/>
            </a:xfrm>
            <a:custGeom>
              <a:avLst/>
              <a:gdLst/>
              <a:ahLst/>
              <a:cxnLst/>
              <a:rect l="l" t="t" r="r" b="b"/>
              <a:pathLst>
                <a:path w="867245" h="461813">
                  <a:moveTo>
                    <a:pt x="0" y="0"/>
                  </a:moveTo>
                  <a:lnTo>
                    <a:pt x="867244" y="0"/>
                  </a:lnTo>
                  <a:lnTo>
                    <a:pt x="867244" y="461813"/>
                  </a:lnTo>
                  <a:lnTo>
                    <a:pt x="0" y="461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t="-43408" b="-44382"/>
              </a:stretch>
            </a:blipFill>
          </p:spPr>
        </p:sp>
        <p:sp>
          <p:nvSpPr>
            <p:cNvPr id="63" name="TextBox 63"/>
            <p:cNvSpPr txBox="1"/>
            <p:nvPr/>
          </p:nvSpPr>
          <p:spPr>
            <a:xfrm>
              <a:off x="1291552" y="-38100"/>
              <a:ext cx="8756092" cy="1562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79"/>
                </a:lnSpc>
              </a:pPr>
              <a:r>
                <a:rPr lang="en-US" sz="1899" spc="-5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- Внедрение системы автоматизации технического мониторинга сети банкоматов, системы учета логистики банкоматов и технической доступности банкоматов</a:t>
              </a:r>
            </a:p>
            <a:p>
              <a:pPr algn="l">
                <a:lnSpc>
                  <a:spcPts val="2279"/>
                </a:lnSpc>
              </a:pPr>
              <a:r>
                <a:rPr lang="en-US" sz="1899" spc="-5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- Сопровождение и функциональное развитие системы</a:t>
              </a:r>
            </a:p>
          </p:txBody>
        </p:sp>
      </p:grpSp>
      <p:sp>
        <p:nvSpPr>
          <p:cNvPr id="64" name="Freeform 64"/>
          <p:cNvSpPr/>
          <p:nvPr/>
        </p:nvSpPr>
        <p:spPr>
          <a:xfrm>
            <a:off x="16685777" y="250539"/>
            <a:ext cx="1147045" cy="503581"/>
          </a:xfrm>
          <a:custGeom>
            <a:avLst/>
            <a:gdLst/>
            <a:ahLst/>
            <a:cxnLst/>
            <a:rect l="l" t="t" r="r" b="b"/>
            <a:pathLst>
              <a:path w="1147045" h="503581">
                <a:moveTo>
                  <a:pt x="0" y="0"/>
                </a:moveTo>
                <a:lnTo>
                  <a:pt x="1147046" y="0"/>
                </a:lnTo>
                <a:lnTo>
                  <a:pt x="1147046" y="503581"/>
                </a:lnTo>
                <a:lnTo>
                  <a:pt x="0" y="50358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20743" t="-43889" r="-20227" b="-41064"/>
            </a:stretch>
          </a:blipFill>
        </p:spPr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6A0E">
                <a:alpha val="100000"/>
              </a:srgbClr>
            </a:gs>
            <a:gs pos="100000">
              <a:srgbClr val="FF9100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530841">
            <a:off x="-2308378" y="667645"/>
            <a:ext cx="9220651" cy="9237447"/>
          </a:xfrm>
          <a:custGeom>
            <a:avLst/>
            <a:gdLst/>
            <a:ahLst/>
            <a:cxnLst/>
            <a:rect l="l" t="t" r="r" b="b"/>
            <a:pathLst>
              <a:path w="9220651" h="9237447">
                <a:moveTo>
                  <a:pt x="0" y="0"/>
                </a:moveTo>
                <a:lnTo>
                  <a:pt x="9220651" y="0"/>
                </a:lnTo>
                <a:lnTo>
                  <a:pt x="9220651" y="9237447"/>
                </a:lnTo>
                <a:lnTo>
                  <a:pt x="0" y="92374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787995" y="5711520"/>
            <a:ext cx="2471305" cy="3546780"/>
          </a:xfrm>
          <a:custGeom>
            <a:avLst/>
            <a:gdLst/>
            <a:ahLst/>
            <a:cxnLst/>
            <a:rect l="l" t="t" r="r" b="b"/>
            <a:pathLst>
              <a:path w="2471305" h="3546780">
                <a:moveTo>
                  <a:pt x="0" y="0"/>
                </a:moveTo>
                <a:lnTo>
                  <a:pt x="2471305" y="0"/>
                </a:lnTo>
                <a:lnTo>
                  <a:pt x="2471305" y="3546780"/>
                </a:lnTo>
                <a:lnTo>
                  <a:pt x="0" y="35467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28700" y="8565624"/>
            <a:ext cx="3485806" cy="692676"/>
          </a:xfrm>
          <a:custGeom>
            <a:avLst/>
            <a:gdLst/>
            <a:ahLst/>
            <a:cxnLst/>
            <a:rect l="l" t="t" r="r" b="b"/>
            <a:pathLst>
              <a:path w="3485806" h="692676">
                <a:moveTo>
                  <a:pt x="0" y="0"/>
                </a:moveTo>
                <a:lnTo>
                  <a:pt x="3485806" y="0"/>
                </a:lnTo>
                <a:lnTo>
                  <a:pt x="3485806" y="692676"/>
                </a:lnTo>
                <a:lnTo>
                  <a:pt x="0" y="6926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287733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4543382"/>
            <a:ext cx="9893364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79"/>
              </a:lnSpc>
            </a:pPr>
            <a:r>
              <a:rPr lang="en-US" sz="3999" b="1" spc="-39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В РИТМЕ ИННОВАЦИЙ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3097</Words>
  <Application>Microsoft Office PowerPoint</Application>
  <PresentationFormat>Произвольный</PresentationFormat>
  <Paragraphs>420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9" baseType="lpstr">
      <vt:lpstr>Calibri (MS)</vt:lpstr>
      <vt:lpstr>Calibri</vt:lpstr>
      <vt:lpstr>Calibri (MS) Bold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L'Brus</dc:title>
  <cp:lastModifiedBy>Арина Садовникова</cp:lastModifiedBy>
  <cp:revision>2</cp:revision>
  <dcterms:created xsi:type="dcterms:W3CDTF">2006-08-16T00:00:00Z</dcterms:created>
  <dcterms:modified xsi:type="dcterms:W3CDTF">2026-07-10T08:31:53Z</dcterms:modified>
  <dc:identifier>DAHOm_kVt44</dc:identifier>
</cp:coreProperties>
</file>