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Calibri (MS) Bold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(MS)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94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028626" flipV="1">
            <a:off x="-1193024" y="3353994"/>
            <a:ext cx="8659714" cy="8675488"/>
          </a:xfrm>
          <a:custGeom>
            <a:avLst/>
            <a:gdLst/>
            <a:ahLst/>
            <a:cxnLst/>
            <a:rect l="l" t="t" r="r" b="b"/>
            <a:pathLst>
              <a:path w="8659714" h="8675488">
                <a:moveTo>
                  <a:pt x="0" y="8675488"/>
                </a:moveTo>
                <a:lnTo>
                  <a:pt x="8659714" y="8675488"/>
                </a:lnTo>
                <a:lnTo>
                  <a:pt x="8659714" y="0"/>
                </a:lnTo>
                <a:lnTo>
                  <a:pt x="0" y="0"/>
                </a:lnTo>
                <a:lnTo>
                  <a:pt x="0" y="8675488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87995" y="5711520"/>
            <a:ext cx="2471305" cy="3546780"/>
          </a:xfrm>
          <a:custGeom>
            <a:avLst/>
            <a:gdLst/>
            <a:ahLst/>
            <a:cxnLst/>
            <a:rect l="l" t="t" r="r" b="b"/>
            <a:pathLst>
              <a:path w="2471305" h="3546780">
                <a:moveTo>
                  <a:pt x="0" y="0"/>
                </a:moveTo>
                <a:lnTo>
                  <a:pt x="2471305" y="0"/>
                </a:lnTo>
                <a:lnTo>
                  <a:pt x="2471305" y="3546780"/>
                </a:lnTo>
                <a:lnTo>
                  <a:pt x="0" y="354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984317"/>
            <a:ext cx="11231907" cy="1355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CASH MANAGEMENT</a:t>
            </a:r>
          </a:p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Cash management system for banks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16255"/>
            <a:ext cx="1154976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2025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104324" y="516255"/>
            <a:ext cx="1154976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lang="en-US" sz="2700" spc="-8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lwo.by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015504" y="1736090"/>
            <a:ext cx="7744074" cy="7522210"/>
            <a:chOff x="0" y="0"/>
            <a:chExt cx="10325432" cy="10029613"/>
          </a:xfrm>
        </p:grpSpPr>
        <p:sp>
          <p:nvSpPr>
            <p:cNvPr id="4" name="TextBox 4"/>
            <p:cNvSpPr txBox="1"/>
            <p:nvPr/>
          </p:nvSpPr>
          <p:spPr>
            <a:xfrm>
              <a:off x="420789" y="-123825"/>
              <a:ext cx="9904643" cy="101534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Ability to use different database management systems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Using neural network to forecast cash dispenses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User-friendly web-interface suitable for working on various devices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Integration with ProView, OpenWay, and similar software to obtain collection points, cash counter data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Flexibility and numerous configuration options 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  <p:grpSp>
          <p:nvGrpSpPr>
            <p:cNvPr id="5" name="Group 5"/>
            <p:cNvGrpSpPr/>
            <p:nvPr/>
          </p:nvGrpSpPr>
          <p:grpSpPr>
            <a:xfrm rot="-5400000">
              <a:off x="5987" y="159906"/>
              <a:ext cx="200079" cy="212053"/>
              <a:chOff x="0" y="0"/>
              <a:chExt cx="43219" cy="4580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5400000">
              <a:off x="5987" y="3786361"/>
              <a:ext cx="200079" cy="212053"/>
              <a:chOff x="0" y="0"/>
              <a:chExt cx="43219" cy="4580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5400000">
              <a:off x="5987" y="8801931"/>
              <a:ext cx="200079" cy="212053"/>
              <a:chOff x="0" y="0"/>
              <a:chExt cx="43219" cy="4580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5987" y="5942240"/>
              <a:ext cx="200079" cy="212053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5400000">
              <a:off x="5987" y="2338298"/>
              <a:ext cx="200079" cy="212053"/>
              <a:chOff x="0" y="0"/>
              <a:chExt cx="43219" cy="458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-135025" y="1478556"/>
            <a:ext cx="10023796" cy="8194454"/>
          </a:xfrm>
          <a:custGeom>
            <a:avLst/>
            <a:gdLst/>
            <a:ahLst/>
            <a:cxnLst/>
            <a:rect l="l" t="t" r="r" b="b"/>
            <a:pathLst>
              <a:path w="10023796" h="8194454">
                <a:moveTo>
                  <a:pt x="0" y="0"/>
                </a:moveTo>
                <a:lnTo>
                  <a:pt x="10023797" y="0"/>
                </a:lnTo>
                <a:lnTo>
                  <a:pt x="10023797" y="8194453"/>
                </a:lnTo>
                <a:lnTo>
                  <a:pt x="0" y="81944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3064644" y="613092"/>
            <a:ext cx="12158712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TOPOLOGY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506730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587516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USER INTERFACE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76788" y="2795302"/>
            <a:ext cx="15134425" cy="7165611"/>
            <a:chOff x="0" y="0"/>
            <a:chExt cx="2287709" cy="10831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87709" cy="1083149"/>
            </a:xfrm>
            <a:custGeom>
              <a:avLst/>
              <a:gdLst/>
              <a:ahLst/>
              <a:cxnLst/>
              <a:rect l="l" t="t" r="r" b="b"/>
              <a:pathLst>
                <a:path w="2287709" h="1083149">
                  <a:moveTo>
                    <a:pt x="11766" y="0"/>
                  </a:moveTo>
                  <a:lnTo>
                    <a:pt x="2275944" y="0"/>
                  </a:lnTo>
                  <a:cubicBezTo>
                    <a:pt x="2279064" y="0"/>
                    <a:pt x="2282057" y="1240"/>
                    <a:pt x="2284263" y="3446"/>
                  </a:cubicBezTo>
                  <a:cubicBezTo>
                    <a:pt x="2286470" y="5652"/>
                    <a:pt x="2287709" y="8645"/>
                    <a:pt x="2287709" y="11766"/>
                  </a:cubicBezTo>
                  <a:lnTo>
                    <a:pt x="2287709" y="1071383"/>
                  </a:lnTo>
                  <a:cubicBezTo>
                    <a:pt x="2287709" y="1074504"/>
                    <a:pt x="2286470" y="1077496"/>
                    <a:pt x="2284263" y="1079703"/>
                  </a:cubicBezTo>
                  <a:cubicBezTo>
                    <a:pt x="2282057" y="1081909"/>
                    <a:pt x="2279064" y="1083149"/>
                    <a:pt x="2275944" y="1083149"/>
                  </a:cubicBezTo>
                  <a:lnTo>
                    <a:pt x="11766" y="1083149"/>
                  </a:lnTo>
                  <a:cubicBezTo>
                    <a:pt x="8645" y="1083149"/>
                    <a:pt x="5652" y="1081909"/>
                    <a:pt x="3446" y="1079703"/>
                  </a:cubicBezTo>
                  <a:cubicBezTo>
                    <a:pt x="1240" y="1077496"/>
                    <a:pt x="0" y="1074504"/>
                    <a:pt x="0" y="1071383"/>
                  </a:cubicBezTo>
                  <a:lnTo>
                    <a:pt x="0" y="11766"/>
                  </a:lnTo>
                  <a:cubicBezTo>
                    <a:pt x="0" y="8645"/>
                    <a:pt x="1240" y="5652"/>
                    <a:pt x="3446" y="3446"/>
                  </a:cubicBezTo>
                  <a:cubicBezTo>
                    <a:pt x="5652" y="1240"/>
                    <a:pt x="8645" y="0"/>
                    <a:pt x="11766" y="0"/>
                  </a:cubicBezTo>
                  <a:close/>
                </a:path>
              </a:pathLst>
            </a:custGeom>
            <a:blipFill>
              <a:blip r:embed="rId2"/>
              <a:stretch>
                <a:fillRect b="-6396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7" name="Freeform 7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424043" y="1417322"/>
            <a:ext cx="3319356" cy="1500753"/>
            <a:chOff x="0" y="-88898"/>
            <a:chExt cx="4425809" cy="2001004"/>
          </a:xfrm>
        </p:grpSpPr>
        <p:grpSp>
          <p:nvGrpSpPr>
            <p:cNvPr id="9" name="Group 9"/>
            <p:cNvGrpSpPr/>
            <p:nvPr/>
          </p:nvGrpSpPr>
          <p:grpSpPr>
            <a:xfrm>
              <a:off x="540826" y="-88898"/>
              <a:ext cx="3884983" cy="2001004"/>
              <a:chOff x="0" y="-17560"/>
              <a:chExt cx="767404" cy="39526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44041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744041" h="271435">
                    <a:moveTo>
                      <a:pt x="38367" y="0"/>
                    </a:moveTo>
                    <a:lnTo>
                      <a:pt x="705674" y="0"/>
                    </a:lnTo>
                    <a:cubicBezTo>
                      <a:pt x="726864" y="0"/>
                      <a:pt x="744041" y="17177"/>
                      <a:pt x="744041" y="38367"/>
                    </a:cubicBezTo>
                    <a:lnTo>
                      <a:pt x="744041" y="233068"/>
                    </a:lnTo>
                    <a:cubicBezTo>
                      <a:pt x="744041" y="254258"/>
                      <a:pt x="726864" y="271435"/>
                      <a:pt x="705674" y="271435"/>
                    </a:cubicBezTo>
                    <a:lnTo>
                      <a:pt x="38367" y="271435"/>
                    </a:lnTo>
                    <a:cubicBezTo>
                      <a:pt x="17177" y="271435"/>
                      <a:pt x="0" y="254258"/>
                      <a:pt x="0" y="233068"/>
                    </a:cubicBezTo>
                    <a:lnTo>
                      <a:pt x="0" y="38367"/>
                    </a:lnTo>
                    <a:cubicBezTo>
                      <a:pt x="0" y="17177"/>
                      <a:pt x="17177" y="0"/>
                      <a:pt x="383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23363" y="-17560"/>
                <a:ext cx="744041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Convenience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5493798" y="1483995"/>
            <a:ext cx="3366886" cy="1500753"/>
            <a:chOff x="0" y="0"/>
            <a:chExt cx="4489182" cy="2001004"/>
          </a:xfrm>
        </p:grpSpPr>
        <p:grpSp>
          <p:nvGrpSpPr>
            <p:cNvPr id="16" name="Group 16"/>
            <p:cNvGrpSpPr/>
            <p:nvPr/>
          </p:nvGrpSpPr>
          <p:grpSpPr>
            <a:xfrm>
              <a:off x="481377" y="0"/>
              <a:ext cx="4007805" cy="2001004"/>
              <a:chOff x="-11743" y="0"/>
              <a:chExt cx="791665" cy="39526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44041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744041" h="271435">
                    <a:moveTo>
                      <a:pt x="38367" y="0"/>
                    </a:moveTo>
                    <a:lnTo>
                      <a:pt x="705674" y="0"/>
                    </a:lnTo>
                    <a:cubicBezTo>
                      <a:pt x="726864" y="0"/>
                      <a:pt x="744041" y="17177"/>
                      <a:pt x="744041" y="38367"/>
                    </a:cubicBezTo>
                    <a:lnTo>
                      <a:pt x="744041" y="233068"/>
                    </a:lnTo>
                    <a:cubicBezTo>
                      <a:pt x="744041" y="254258"/>
                      <a:pt x="726864" y="271435"/>
                      <a:pt x="705674" y="271435"/>
                    </a:cubicBezTo>
                    <a:lnTo>
                      <a:pt x="38367" y="271435"/>
                    </a:lnTo>
                    <a:cubicBezTo>
                      <a:pt x="17177" y="271435"/>
                      <a:pt x="0" y="254258"/>
                      <a:pt x="0" y="233068"/>
                    </a:cubicBezTo>
                    <a:lnTo>
                      <a:pt x="0" y="38367"/>
                    </a:lnTo>
                    <a:cubicBezTo>
                      <a:pt x="0" y="17177"/>
                      <a:pt x="17177" y="0"/>
                      <a:pt x="383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-11743" y="0"/>
                <a:ext cx="791665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Modular design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9563552" y="1483995"/>
            <a:ext cx="3230650" cy="1500753"/>
            <a:chOff x="0" y="0"/>
            <a:chExt cx="4307534" cy="2001004"/>
          </a:xfrm>
        </p:grpSpPr>
        <p:grpSp>
          <p:nvGrpSpPr>
            <p:cNvPr id="23" name="Group 23"/>
            <p:cNvGrpSpPr/>
            <p:nvPr/>
          </p:nvGrpSpPr>
          <p:grpSpPr>
            <a:xfrm>
              <a:off x="540826" y="0"/>
              <a:ext cx="3766708" cy="2001004"/>
              <a:chOff x="0" y="0"/>
              <a:chExt cx="744041" cy="39526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744041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744041" h="271435">
                    <a:moveTo>
                      <a:pt x="38367" y="0"/>
                    </a:moveTo>
                    <a:lnTo>
                      <a:pt x="705674" y="0"/>
                    </a:lnTo>
                    <a:cubicBezTo>
                      <a:pt x="726864" y="0"/>
                      <a:pt x="744041" y="17177"/>
                      <a:pt x="744041" y="38367"/>
                    </a:cubicBezTo>
                    <a:lnTo>
                      <a:pt x="744041" y="233068"/>
                    </a:lnTo>
                    <a:cubicBezTo>
                      <a:pt x="744041" y="254258"/>
                      <a:pt x="726864" y="271435"/>
                      <a:pt x="705674" y="271435"/>
                    </a:cubicBezTo>
                    <a:lnTo>
                      <a:pt x="38367" y="271435"/>
                    </a:lnTo>
                    <a:cubicBezTo>
                      <a:pt x="17177" y="271435"/>
                      <a:pt x="0" y="254258"/>
                      <a:pt x="0" y="233068"/>
                    </a:cubicBezTo>
                    <a:lnTo>
                      <a:pt x="0" y="38367"/>
                    </a:lnTo>
                    <a:cubicBezTo>
                      <a:pt x="0" y="17177"/>
                      <a:pt x="17177" y="0"/>
                      <a:pt x="383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0"/>
                <a:ext cx="744041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Elegant style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13633306" y="1417322"/>
            <a:ext cx="3258731" cy="1500753"/>
            <a:chOff x="0" y="-88898"/>
            <a:chExt cx="4344976" cy="2001004"/>
          </a:xfrm>
        </p:grpSpPr>
        <p:grpSp>
          <p:nvGrpSpPr>
            <p:cNvPr id="30" name="Group 30"/>
            <p:cNvGrpSpPr/>
            <p:nvPr/>
          </p:nvGrpSpPr>
          <p:grpSpPr>
            <a:xfrm>
              <a:off x="540826" y="-88898"/>
              <a:ext cx="3804150" cy="2001004"/>
              <a:chOff x="0" y="-17560"/>
              <a:chExt cx="751437" cy="39526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744041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744041" h="271435">
                    <a:moveTo>
                      <a:pt x="38367" y="0"/>
                    </a:moveTo>
                    <a:lnTo>
                      <a:pt x="705674" y="0"/>
                    </a:lnTo>
                    <a:cubicBezTo>
                      <a:pt x="726864" y="0"/>
                      <a:pt x="744041" y="17177"/>
                      <a:pt x="744041" y="38367"/>
                    </a:cubicBezTo>
                    <a:lnTo>
                      <a:pt x="744041" y="233068"/>
                    </a:lnTo>
                    <a:cubicBezTo>
                      <a:pt x="744041" y="254258"/>
                      <a:pt x="726864" y="271435"/>
                      <a:pt x="705674" y="271435"/>
                    </a:cubicBezTo>
                    <a:lnTo>
                      <a:pt x="38367" y="271435"/>
                    </a:lnTo>
                    <a:cubicBezTo>
                      <a:pt x="17177" y="271435"/>
                      <a:pt x="0" y="254258"/>
                      <a:pt x="0" y="233068"/>
                    </a:cubicBezTo>
                    <a:lnTo>
                      <a:pt x="0" y="38367"/>
                    </a:lnTo>
                    <a:cubicBezTo>
                      <a:pt x="0" y="17177"/>
                      <a:pt x="17177" y="0"/>
                      <a:pt x="383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7396" y="-17560"/>
                <a:ext cx="744041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Flexibility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36" name="Group 36"/>
          <p:cNvGrpSpPr/>
          <p:nvPr/>
        </p:nvGrpSpPr>
        <p:grpSpPr>
          <a:xfrm>
            <a:off x="15248632" y="9258300"/>
            <a:ext cx="2010668" cy="829419"/>
            <a:chOff x="0" y="0"/>
            <a:chExt cx="2680891" cy="1105891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1950108" cy="1105891"/>
              <a:chOff x="0" y="0"/>
              <a:chExt cx="385206" cy="21844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385206" cy="218448"/>
              </a:xfrm>
              <a:custGeom>
                <a:avLst/>
                <a:gdLst/>
                <a:ahLst/>
                <a:cxnLst/>
                <a:rect l="l" t="t" r="r" b="b"/>
                <a:pathLst>
                  <a:path w="385206" h="218448">
                    <a:moveTo>
                      <a:pt x="109224" y="0"/>
                    </a:moveTo>
                    <a:lnTo>
                      <a:pt x="275983" y="0"/>
                    </a:lnTo>
                    <a:cubicBezTo>
                      <a:pt x="336305" y="0"/>
                      <a:pt x="385206" y="48901"/>
                      <a:pt x="385206" y="109224"/>
                    </a:cubicBezTo>
                    <a:lnTo>
                      <a:pt x="385206" y="109224"/>
                    </a:lnTo>
                    <a:cubicBezTo>
                      <a:pt x="385206" y="169547"/>
                      <a:pt x="336305" y="218448"/>
                      <a:pt x="275983" y="218448"/>
                    </a:cubicBezTo>
                    <a:lnTo>
                      <a:pt x="109224" y="218448"/>
                    </a:lnTo>
                    <a:cubicBezTo>
                      <a:pt x="48901" y="218448"/>
                      <a:pt x="0" y="169547"/>
                      <a:pt x="0" y="109224"/>
                    </a:cubicBezTo>
                    <a:lnTo>
                      <a:pt x="0" y="109224"/>
                    </a:lnTo>
                    <a:cubicBezTo>
                      <a:pt x="0" y="48901"/>
                      <a:pt x="48901" y="0"/>
                      <a:pt x="109224" y="0"/>
                    </a:cubicBezTo>
                    <a:close/>
                  </a:path>
                </a:pathLst>
              </a:custGeom>
              <a:solidFill>
                <a:srgbClr val="F5F5F5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47625"/>
                <a:ext cx="385206" cy="2660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161916" y="0"/>
              <a:ext cx="2518975" cy="1105891"/>
            </a:xfrm>
            <a:custGeom>
              <a:avLst/>
              <a:gdLst/>
              <a:ahLst/>
              <a:cxnLst/>
              <a:rect l="l" t="t" r="r" b="b"/>
              <a:pathLst>
                <a:path w="2518975" h="1105891">
                  <a:moveTo>
                    <a:pt x="0" y="0"/>
                  </a:moveTo>
                  <a:lnTo>
                    <a:pt x="2518975" y="0"/>
                  </a:lnTo>
                  <a:lnTo>
                    <a:pt x="2518975" y="1105891"/>
                  </a:lnTo>
                  <a:lnTo>
                    <a:pt x="0" y="110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0743" t="-43889" r="-20227" b="-41064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98572" y="1171416"/>
            <a:ext cx="12158712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SYSTEM FUNCTIONALITY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598572" y="2402364"/>
            <a:ext cx="16573833" cy="6598920"/>
            <a:chOff x="0" y="0"/>
            <a:chExt cx="22098444" cy="8798560"/>
          </a:xfrm>
        </p:grpSpPr>
        <p:sp>
          <p:nvSpPr>
            <p:cNvPr id="4" name="TextBox 4"/>
            <p:cNvSpPr txBox="1"/>
            <p:nvPr/>
          </p:nvSpPr>
          <p:spPr>
            <a:xfrm>
              <a:off x="355585" y="-104775"/>
              <a:ext cx="21742859" cy="890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Retrieving and processing data on cards of self-service terminals from the software complex ProView, OpenWay, the bank’s processing system, and similar software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Retrieving and processing data on cash balances and turnovers of self-service terminals from the software complex ProView, OpenWay, the bank’s processing system, and similar software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Creating the forecasting model of future dispenses for each ATM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Automatically including the ATMs that are running out of cash into the resupply schedule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Automatically including unattended terminals with the cash-in function into the schedule according to 4 criteria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Calculating the optimal amount of ATM loading with regard to the current funding rate and cost of cash collection service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Distribute amounts to cassettes depending on the face value of the cassette banknotes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Taking the device’s insurance amount into consideration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Creating and configuring access rights, roles, user functions by the system administrator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Maintaining 2 or more holiday calendars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Automatically drawing application letters according to the configured template, and many other functions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Forecasting loading for cash recycling ATMs</a:t>
              </a:r>
            </a:p>
          </p:txBody>
        </p:sp>
        <p:grpSp>
          <p:nvGrpSpPr>
            <p:cNvPr id="5" name="Group 5"/>
            <p:cNvGrpSpPr/>
            <p:nvPr/>
          </p:nvGrpSpPr>
          <p:grpSpPr>
            <a:xfrm rot="-5400000">
              <a:off x="5987" y="156162"/>
              <a:ext cx="200079" cy="212053"/>
              <a:chOff x="0" y="0"/>
              <a:chExt cx="43219" cy="4580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5400000">
              <a:off x="5987" y="2699500"/>
              <a:ext cx="200079" cy="212053"/>
              <a:chOff x="0" y="0"/>
              <a:chExt cx="43219" cy="4580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5400000">
              <a:off x="5987" y="3305979"/>
              <a:ext cx="200079" cy="212053"/>
              <a:chOff x="0" y="0"/>
              <a:chExt cx="43219" cy="4580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5987" y="3984950"/>
              <a:ext cx="200079" cy="212053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5400000">
              <a:off x="5987" y="6422172"/>
              <a:ext cx="200079" cy="212053"/>
              <a:chOff x="0" y="0"/>
              <a:chExt cx="43219" cy="458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-5400000">
              <a:off x="5987" y="4560836"/>
              <a:ext cx="200079" cy="212053"/>
              <a:chOff x="0" y="0"/>
              <a:chExt cx="43219" cy="4580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-5400000">
              <a:off x="5987" y="7077763"/>
              <a:ext cx="200079" cy="212053"/>
              <a:chOff x="0" y="0"/>
              <a:chExt cx="43219" cy="4580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-5400000">
              <a:off x="5987" y="8388946"/>
              <a:ext cx="200079" cy="212053"/>
              <a:chOff x="0" y="0"/>
              <a:chExt cx="43219" cy="4580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 rot="-5400000">
              <a:off x="5987" y="5822907"/>
              <a:ext cx="200079" cy="212053"/>
              <a:chOff x="0" y="0"/>
              <a:chExt cx="43219" cy="45805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 rot="-5400000">
              <a:off x="5987" y="1381821"/>
              <a:ext cx="200079" cy="212053"/>
              <a:chOff x="0" y="0"/>
              <a:chExt cx="43219" cy="45805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 rot="-5400000">
              <a:off x="5987" y="7733355"/>
              <a:ext cx="200079" cy="212053"/>
              <a:chOff x="0" y="0"/>
              <a:chExt cx="43219" cy="4580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 rot="-5400000">
              <a:off x="5987" y="5167315"/>
              <a:ext cx="200079" cy="212053"/>
              <a:chOff x="0" y="0"/>
              <a:chExt cx="43219" cy="4580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41" name="Freeform 41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42" name="AutoShape 42"/>
          <p:cNvSpPr/>
          <p:nvPr/>
        </p:nvSpPr>
        <p:spPr>
          <a:xfrm flipV="1">
            <a:off x="679501" y="0"/>
            <a:ext cx="0" cy="11119792"/>
          </a:xfrm>
          <a:prstGeom prst="line">
            <a:avLst/>
          </a:prstGeom>
          <a:ln w="9525" cap="flat">
            <a:solidFill>
              <a:schemeClr val="bg1">
                <a:lumMod val="65000"/>
              </a:scheme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016760"/>
            <a:ext cx="16020929" cy="7241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 spc="-8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To forecast cash dispense flow of unattended terminals and cash desk debit and credit, the neural network is used as a deep learning library.</a:t>
            </a:r>
          </a:p>
          <a:p>
            <a:pPr algn="l">
              <a:lnSpc>
                <a:spcPts val="4060"/>
              </a:lnSpc>
            </a:pPr>
            <a:r>
              <a:rPr lang="en-US" sz="2900" spc="-8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It includes implementation of restricted Boltzmann machine, deep trust network, deep autoencoder, stacked denoising autoencoder, recursive neural tensor network, word2vec, doc2vec, GloVe. </a:t>
            </a:r>
          </a:p>
          <a:p>
            <a:pPr algn="l">
              <a:lnSpc>
                <a:spcPts val="4060"/>
              </a:lnSpc>
            </a:pPr>
            <a:r>
              <a:rPr lang="en-US" sz="2900" spc="-8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Training is carried out with the application of usual multi-layer neural networks, as well as complex networks where the computational graph is defined.</a:t>
            </a:r>
          </a:p>
          <a:p>
            <a:pPr algn="l">
              <a:lnSpc>
                <a:spcPts val="4060"/>
              </a:lnSpc>
            </a:pPr>
            <a:r>
              <a:rPr lang="en-US" sz="2900" spc="-8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It includes the class to work with the n-dimensional array.</a:t>
            </a:r>
          </a:p>
          <a:p>
            <a:pPr algn="l">
              <a:lnSpc>
                <a:spcPts val="4060"/>
              </a:lnSpc>
            </a:pPr>
            <a:endParaRPr lang="en-US" sz="2900" spc="-87">
              <a:solidFill>
                <a:srgbClr val="3030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060"/>
              </a:lnSpc>
            </a:pPr>
            <a:r>
              <a:rPr lang="en-US" sz="2900" spc="-8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In simple words, the neural network uses multiple statistic forecast methods that can be applied in various ways to forecast a row of numbers. </a:t>
            </a:r>
          </a:p>
          <a:p>
            <a:pPr algn="l">
              <a:lnSpc>
                <a:spcPts val="4060"/>
              </a:lnSpc>
            </a:pPr>
            <a:r>
              <a:rPr lang="en-US" sz="2900" spc="-8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In the course of continuous training (re-training), the neural network learns to select the optimal model to forecast a specific row of numbers (for the specific device, cash desk, vault) from among numerous forecasting methods.</a:t>
            </a:r>
          </a:p>
          <a:p>
            <a:pPr algn="l">
              <a:lnSpc>
                <a:spcPts val="4060"/>
              </a:lnSpc>
            </a:pPr>
            <a:r>
              <a:rPr lang="en-US" sz="2900" spc="-8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Thus, the software contains a complex of forecasting algorithms, not just a single one. The neural network independently decides which method to use on a case-by-case basis to achieve the maximum effect.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851085"/>
            <a:ext cx="13276940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FORECASTING CASH FLOWS</a:t>
            </a:r>
          </a:p>
        </p:txBody>
      </p:sp>
      <p:sp>
        <p:nvSpPr>
          <p:cNvPr id="4" name="Freeform 4"/>
          <p:cNvSpPr/>
          <p:nvPr/>
        </p:nvSpPr>
        <p:spPr>
          <a:xfrm rot="8100000">
            <a:off x="16157630" y="282824"/>
            <a:ext cx="1365595" cy="1365595"/>
          </a:xfrm>
          <a:custGeom>
            <a:avLst/>
            <a:gdLst/>
            <a:ahLst/>
            <a:cxnLst/>
            <a:rect l="l" t="t" r="r" b="b"/>
            <a:pathLst>
              <a:path w="1365595" h="1365595">
                <a:moveTo>
                  <a:pt x="0" y="0"/>
                </a:moveTo>
                <a:lnTo>
                  <a:pt x="1365595" y="0"/>
                </a:lnTo>
                <a:lnTo>
                  <a:pt x="1365595" y="1365595"/>
                </a:lnTo>
                <a:lnTo>
                  <a:pt x="0" y="13655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577530" flipV="1">
            <a:off x="-2505283" y="546141"/>
            <a:ext cx="10672463" cy="10691903"/>
          </a:xfrm>
          <a:custGeom>
            <a:avLst/>
            <a:gdLst/>
            <a:ahLst/>
            <a:cxnLst/>
            <a:rect l="l" t="t" r="r" b="b"/>
            <a:pathLst>
              <a:path w="10672463" h="10691903">
                <a:moveTo>
                  <a:pt x="0" y="10691903"/>
                </a:moveTo>
                <a:lnTo>
                  <a:pt x="10672463" y="10691903"/>
                </a:lnTo>
                <a:lnTo>
                  <a:pt x="10672463" y="0"/>
                </a:lnTo>
                <a:lnTo>
                  <a:pt x="0" y="0"/>
                </a:lnTo>
                <a:lnTo>
                  <a:pt x="0" y="10691903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515864" y="4863874"/>
            <a:ext cx="7256272" cy="2056441"/>
            <a:chOff x="0" y="-112570"/>
            <a:chExt cx="9675029" cy="2741922"/>
          </a:xfrm>
        </p:grpSpPr>
        <p:grpSp>
          <p:nvGrpSpPr>
            <p:cNvPr id="4" name="Group 4"/>
            <p:cNvGrpSpPr/>
            <p:nvPr/>
          </p:nvGrpSpPr>
          <p:grpSpPr>
            <a:xfrm>
              <a:off x="561301" y="-112570"/>
              <a:ext cx="9113728" cy="2741922"/>
              <a:chOff x="0" y="-22236"/>
              <a:chExt cx="1800243" cy="54161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22236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Preparing decisions on the advance amount for cash desks</a:t>
                </a: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5520882" y="2224593"/>
            <a:ext cx="7256270" cy="2573061"/>
            <a:chOff x="0" y="-1951"/>
            <a:chExt cx="9675027" cy="3430748"/>
          </a:xfrm>
        </p:grpSpPr>
        <p:grpSp>
          <p:nvGrpSpPr>
            <p:cNvPr id="11" name="Group 11"/>
            <p:cNvGrpSpPr/>
            <p:nvPr/>
          </p:nvGrpSpPr>
          <p:grpSpPr>
            <a:xfrm>
              <a:off x="547919" y="-1951"/>
              <a:ext cx="9127108" cy="3430748"/>
              <a:chOff x="0" y="-440"/>
              <a:chExt cx="1802886" cy="67767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2643" y="-440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Creating the forecasting model based on the statistic data from cash desk transactions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5520882" y="7155179"/>
            <a:ext cx="7256270" cy="2573061"/>
            <a:chOff x="0" y="-2"/>
            <a:chExt cx="9675027" cy="3430748"/>
          </a:xfrm>
        </p:grpSpPr>
        <p:grpSp>
          <p:nvGrpSpPr>
            <p:cNvPr id="18" name="Group 18"/>
            <p:cNvGrpSpPr/>
            <p:nvPr/>
          </p:nvGrpSpPr>
          <p:grpSpPr>
            <a:xfrm>
              <a:off x="547919" y="-2"/>
              <a:ext cx="9127108" cy="3430748"/>
              <a:chOff x="0" y="-55"/>
              <a:chExt cx="1802886" cy="67767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2643" y="-55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Including amounts requested by retail business and lending departments according to their inquiries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4" name="TextBox 24"/>
          <p:cNvSpPr txBox="1"/>
          <p:nvPr/>
        </p:nvSpPr>
        <p:spPr>
          <a:xfrm>
            <a:off x="2505530" y="914400"/>
            <a:ext cx="13276940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MANAGING CASH FLOW AT CASH DESKS</a:t>
            </a:r>
          </a:p>
        </p:txBody>
      </p:sp>
      <p:sp>
        <p:nvSpPr>
          <p:cNvPr id="25" name="Freeform 25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0688" y="1931243"/>
            <a:ext cx="7246235" cy="2587700"/>
            <a:chOff x="0" y="0"/>
            <a:chExt cx="9661647" cy="3450266"/>
          </a:xfrm>
        </p:grpSpPr>
        <p:grpSp>
          <p:nvGrpSpPr>
            <p:cNvPr id="3" name="Group 3"/>
            <p:cNvGrpSpPr/>
            <p:nvPr/>
          </p:nvGrpSpPr>
          <p:grpSpPr>
            <a:xfrm>
              <a:off x="547919" y="276"/>
              <a:ext cx="9113728" cy="3449990"/>
              <a:chOff x="0" y="0"/>
              <a:chExt cx="1800243" cy="68148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3801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Possibility to retrieve the statistic data</a:t>
                </a:r>
              </a:p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of dispenses from the file at the initial process stage</a:t>
                </a: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9717780" y="1805284"/>
            <a:ext cx="7246235" cy="2573061"/>
            <a:chOff x="0" y="-167946"/>
            <a:chExt cx="9661647" cy="3430748"/>
          </a:xfrm>
        </p:grpSpPr>
        <p:grpSp>
          <p:nvGrpSpPr>
            <p:cNvPr id="10" name="Group 10"/>
            <p:cNvGrpSpPr/>
            <p:nvPr/>
          </p:nvGrpSpPr>
          <p:grpSpPr>
            <a:xfrm>
              <a:off x="547919" y="-167946"/>
              <a:ext cx="9113728" cy="3430748"/>
              <a:chOff x="0" y="-33229"/>
              <a:chExt cx="1800243" cy="67767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3229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Taking into consideration insurance amounts of payment terminals, ATMs and other unattended devices located nearby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2505530" y="613092"/>
            <a:ext cx="13276940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CREATING CASH COLLECTION SCHEDULE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00688" y="4504513"/>
            <a:ext cx="7246235" cy="2573061"/>
            <a:chOff x="0" y="-51599"/>
            <a:chExt cx="9661647" cy="3430748"/>
          </a:xfrm>
        </p:grpSpPr>
        <p:grpSp>
          <p:nvGrpSpPr>
            <p:cNvPr id="18" name="Group 18"/>
            <p:cNvGrpSpPr/>
            <p:nvPr/>
          </p:nvGrpSpPr>
          <p:grpSpPr>
            <a:xfrm>
              <a:off x="511008" y="-51599"/>
              <a:ext cx="9150639" cy="3430748"/>
              <a:chOff x="-7291" y="-10247"/>
              <a:chExt cx="1807534" cy="67767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-7291" y="-10247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Creating the forecasting model based</a:t>
                </a:r>
              </a:p>
              <a:p>
                <a:pPr algn="l">
                  <a:lnSpc>
                    <a:spcPts val="4339"/>
                  </a:lnSpc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on the statistic data of transactions</a:t>
                </a:r>
              </a:p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in the ATM network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1300688" y="7113982"/>
            <a:ext cx="7246235" cy="2573061"/>
            <a:chOff x="0" y="-54931"/>
            <a:chExt cx="9661647" cy="3430748"/>
          </a:xfrm>
        </p:grpSpPr>
        <p:grpSp>
          <p:nvGrpSpPr>
            <p:cNvPr id="25" name="Group 25"/>
            <p:cNvGrpSpPr/>
            <p:nvPr/>
          </p:nvGrpSpPr>
          <p:grpSpPr>
            <a:xfrm>
              <a:off x="547919" y="-54931"/>
              <a:ext cx="9113728" cy="3430748"/>
              <a:chOff x="0" y="-10905"/>
              <a:chExt cx="1800243" cy="67767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10905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Preparing decisions on the amount</a:t>
                </a:r>
              </a:p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of loading and date of cash collection service of ATMs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31" name="Group 31"/>
          <p:cNvGrpSpPr/>
          <p:nvPr/>
        </p:nvGrpSpPr>
        <p:grpSpPr>
          <a:xfrm>
            <a:off x="9758837" y="4518943"/>
            <a:ext cx="7205178" cy="4702054"/>
            <a:chOff x="0" y="0"/>
            <a:chExt cx="2150171" cy="140318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50171" cy="1403188"/>
            </a:xfrm>
            <a:custGeom>
              <a:avLst/>
              <a:gdLst/>
              <a:ahLst/>
              <a:cxnLst/>
              <a:rect l="l" t="t" r="r" b="b"/>
              <a:pathLst>
                <a:path w="2150171" h="1403188">
                  <a:moveTo>
                    <a:pt x="23859" y="0"/>
                  </a:moveTo>
                  <a:lnTo>
                    <a:pt x="2126312" y="0"/>
                  </a:lnTo>
                  <a:cubicBezTo>
                    <a:pt x="2132640" y="0"/>
                    <a:pt x="2138709" y="2514"/>
                    <a:pt x="2143183" y="6988"/>
                  </a:cubicBezTo>
                  <a:cubicBezTo>
                    <a:pt x="2147658" y="11463"/>
                    <a:pt x="2150171" y="17531"/>
                    <a:pt x="2150171" y="23859"/>
                  </a:cubicBezTo>
                  <a:lnTo>
                    <a:pt x="2150171" y="1379329"/>
                  </a:lnTo>
                  <a:cubicBezTo>
                    <a:pt x="2150171" y="1392506"/>
                    <a:pt x="2139489" y="1403188"/>
                    <a:pt x="2126312" y="1403188"/>
                  </a:cubicBezTo>
                  <a:lnTo>
                    <a:pt x="23859" y="1403188"/>
                  </a:lnTo>
                  <a:cubicBezTo>
                    <a:pt x="10682" y="1403188"/>
                    <a:pt x="0" y="1392506"/>
                    <a:pt x="0" y="1379329"/>
                  </a:cubicBezTo>
                  <a:lnTo>
                    <a:pt x="0" y="23859"/>
                  </a:lnTo>
                  <a:cubicBezTo>
                    <a:pt x="0" y="10682"/>
                    <a:pt x="10682" y="0"/>
                    <a:pt x="23859" y="0"/>
                  </a:cubicBezTo>
                  <a:close/>
                </a:path>
              </a:pathLst>
            </a:custGeom>
            <a:blipFill>
              <a:blip r:embed="rId2"/>
              <a:stretch>
                <a:fillRect t="-5137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33" name="Freeform 33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03028" y="2132221"/>
            <a:ext cx="7261292" cy="2056441"/>
            <a:chOff x="0" y="-70824"/>
            <a:chExt cx="9681722" cy="2741922"/>
          </a:xfrm>
        </p:grpSpPr>
        <p:grpSp>
          <p:nvGrpSpPr>
            <p:cNvPr id="3" name="Group 3"/>
            <p:cNvGrpSpPr/>
            <p:nvPr/>
          </p:nvGrpSpPr>
          <p:grpSpPr>
            <a:xfrm>
              <a:off x="561301" y="-70824"/>
              <a:ext cx="9120421" cy="2741922"/>
              <a:chOff x="0" y="-13990"/>
              <a:chExt cx="1801565" cy="54161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1322" y="-13990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Inclusion of STs into the cash collection service schedule by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optimisation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criteria </a:t>
                </a: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10008046" y="7393305"/>
            <a:ext cx="7256272" cy="2056441"/>
            <a:chOff x="0" y="0"/>
            <a:chExt cx="9675029" cy="2741922"/>
          </a:xfrm>
        </p:grpSpPr>
        <p:grpSp>
          <p:nvGrpSpPr>
            <p:cNvPr id="10" name="Group 10"/>
            <p:cNvGrpSpPr/>
            <p:nvPr/>
          </p:nvGrpSpPr>
          <p:grpSpPr>
            <a:xfrm>
              <a:off x="529721" y="0"/>
              <a:ext cx="9145308" cy="2741922"/>
              <a:chOff x="-6238" y="0"/>
              <a:chExt cx="1806481" cy="54161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-6238" y="0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Viewing face value of banknotes in the cassettes of STs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10008046" y="4337685"/>
            <a:ext cx="7246235" cy="3136628"/>
            <a:chOff x="0" y="0"/>
            <a:chExt cx="9661647" cy="4182171"/>
          </a:xfrm>
        </p:grpSpPr>
        <p:grpSp>
          <p:nvGrpSpPr>
            <p:cNvPr id="17" name="Group 17"/>
            <p:cNvGrpSpPr/>
            <p:nvPr/>
          </p:nvGrpSpPr>
          <p:grpSpPr>
            <a:xfrm>
              <a:off x="547919" y="276"/>
              <a:ext cx="9113728" cy="4181895"/>
              <a:chOff x="0" y="0"/>
              <a:chExt cx="1800243" cy="82605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800243" cy="696846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696846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680989"/>
                    </a:lnTo>
                    <a:cubicBezTo>
                      <a:pt x="1800243" y="685195"/>
                      <a:pt x="1798572" y="689228"/>
                      <a:pt x="1795598" y="692202"/>
                    </a:cubicBezTo>
                    <a:cubicBezTo>
                      <a:pt x="1792624" y="695176"/>
                      <a:pt x="1788591" y="696846"/>
                      <a:pt x="1784386" y="696846"/>
                    </a:cubicBezTo>
                    <a:lnTo>
                      <a:pt x="15857" y="696846"/>
                    </a:lnTo>
                    <a:cubicBezTo>
                      <a:pt x="11651" y="696846"/>
                      <a:pt x="7618" y="695176"/>
                      <a:pt x="4644" y="692202"/>
                    </a:cubicBezTo>
                    <a:cubicBezTo>
                      <a:pt x="1671" y="689228"/>
                      <a:pt x="0" y="685195"/>
                      <a:pt x="0" y="680989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5382"/>
                <a:ext cx="1800243" cy="820671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Inclusion of STs into the cash collection service schedule when the insurance amount is exceeded, or banknote quantity threshold is achieved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5400000">
              <a:off x="-1659255" y="1659255"/>
              <a:ext cx="3517900" cy="199390"/>
              <a:chOff x="0" y="0"/>
              <a:chExt cx="694894" cy="3938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94894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694894" h="39386">
                    <a:moveTo>
                      <a:pt x="19693" y="0"/>
                    </a:moveTo>
                    <a:lnTo>
                      <a:pt x="675201" y="0"/>
                    </a:lnTo>
                    <a:cubicBezTo>
                      <a:pt x="686077" y="0"/>
                      <a:pt x="694894" y="8817"/>
                      <a:pt x="694894" y="19693"/>
                    </a:cubicBezTo>
                    <a:lnTo>
                      <a:pt x="694894" y="19693"/>
                    </a:lnTo>
                    <a:cubicBezTo>
                      <a:pt x="694894" y="30569"/>
                      <a:pt x="686077" y="39386"/>
                      <a:pt x="675201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694894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3" name="TextBox 23"/>
          <p:cNvSpPr txBox="1"/>
          <p:nvPr/>
        </p:nvSpPr>
        <p:spPr>
          <a:xfrm>
            <a:off x="3973229" y="417830"/>
            <a:ext cx="10341541" cy="1355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INCLUSION OF SELF-SERVICE TERMINALS (STS) WITH CASH-IN FUNCTION INTO THE SCHEDULE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28700" y="2951316"/>
            <a:ext cx="8009235" cy="5418783"/>
            <a:chOff x="0" y="0"/>
            <a:chExt cx="2150171" cy="145473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50171" cy="1454735"/>
            </a:xfrm>
            <a:custGeom>
              <a:avLst/>
              <a:gdLst/>
              <a:ahLst/>
              <a:cxnLst/>
              <a:rect l="l" t="t" r="r" b="b"/>
              <a:pathLst>
                <a:path w="2150171" h="1454735">
                  <a:moveTo>
                    <a:pt x="22232" y="0"/>
                  </a:moveTo>
                  <a:lnTo>
                    <a:pt x="2127939" y="0"/>
                  </a:lnTo>
                  <a:cubicBezTo>
                    <a:pt x="2133835" y="0"/>
                    <a:pt x="2139490" y="2342"/>
                    <a:pt x="2143660" y="6512"/>
                  </a:cubicBezTo>
                  <a:cubicBezTo>
                    <a:pt x="2147829" y="10681"/>
                    <a:pt x="2150171" y="16336"/>
                    <a:pt x="2150171" y="22232"/>
                  </a:cubicBezTo>
                  <a:lnTo>
                    <a:pt x="2150171" y="1432502"/>
                  </a:lnTo>
                  <a:cubicBezTo>
                    <a:pt x="2150171" y="1438399"/>
                    <a:pt x="2147829" y="1444054"/>
                    <a:pt x="2143660" y="1448223"/>
                  </a:cubicBezTo>
                  <a:cubicBezTo>
                    <a:pt x="2139490" y="1452392"/>
                    <a:pt x="2133835" y="1454735"/>
                    <a:pt x="2127939" y="1454735"/>
                  </a:cubicBezTo>
                  <a:lnTo>
                    <a:pt x="22232" y="1454735"/>
                  </a:lnTo>
                  <a:cubicBezTo>
                    <a:pt x="9954" y="1454735"/>
                    <a:pt x="0" y="1444781"/>
                    <a:pt x="0" y="1432502"/>
                  </a:cubicBezTo>
                  <a:lnTo>
                    <a:pt x="0" y="22232"/>
                  </a:lnTo>
                  <a:cubicBezTo>
                    <a:pt x="0" y="16336"/>
                    <a:pt x="2342" y="10681"/>
                    <a:pt x="6512" y="6512"/>
                  </a:cubicBezTo>
                  <a:cubicBezTo>
                    <a:pt x="10681" y="2342"/>
                    <a:pt x="16336" y="0"/>
                    <a:pt x="22232" y="0"/>
                  </a:cubicBezTo>
                  <a:close/>
                </a:path>
              </a:pathLst>
            </a:custGeom>
            <a:blipFill>
              <a:blip r:embed="rId2"/>
              <a:stretch>
                <a:fillRect t="-828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26" name="Freeform 26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  <p:sp>
        <p:nvSpPr>
          <p:cNvPr id="27" name="Freeform 27"/>
          <p:cNvSpPr/>
          <p:nvPr/>
        </p:nvSpPr>
        <p:spPr>
          <a:xfrm rot="-10800000" flipV="1">
            <a:off x="1028700" y="0"/>
            <a:ext cx="1739587" cy="1328412"/>
          </a:xfrm>
          <a:custGeom>
            <a:avLst/>
            <a:gdLst/>
            <a:ahLst/>
            <a:cxnLst/>
            <a:rect l="l" t="t" r="r" b="b"/>
            <a:pathLst>
              <a:path w="1739587" h="1328412">
                <a:moveTo>
                  <a:pt x="0" y="1328412"/>
                </a:moveTo>
                <a:lnTo>
                  <a:pt x="1739587" y="1328412"/>
                </a:lnTo>
                <a:lnTo>
                  <a:pt x="1739587" y="0"/>
                </a:lnTo>
                <a:lnTo>
                  <a:pt x="0" y="0"/>
                </a:lnTo>
                <a:lnTo>
                  <a:pt x="0" y="132841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80547" y="449580"/>
            <a:ext cx="12526907" cy="910590"/>
            <a:chOff x="0" y="0"/>
            <a:chExt cx="3299268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9268" cy="239826"/>
            </a:xfrm>
            <a:custGeom>
              <a:avLst/>
              <a:gdLst/>
              <a:ahLst/>
              <a:cxnLst/>
              <a:rect l="l" t="t" r="r" b="b"/>
              <a:pathLst>
                <a:path w="3299268" h="239826">
                  <a:moveTo>
                    <a:pt x="31519" y="0"/>
                  </a:moveTo>
                  <a:lnTo>
                    <a:pt x="3267749" y="0"/>
                  </a:lnTo>
                  <a:cubicBezTo>
                    <a:pt x="3285156" y="0"/>
                    <a:pt x="3299268" y="14112"/>
                    <a:pt x="3299268" y="31519"/>
                  </a:cubicBezTo>
                  <a:lnTo>
                    <a:pt x="3299268" y="208307"/>
                  </a:lnTo>
                  <a:cubicBezTo>
                    <a:pt x="3299268" y="216666"/>
                    <a:pt x="3295947" y="224683"/>
                    <a:pt x="3290036" y="230594"/>
                  </a:cubicBezTo>
                  <a:cubicBezTo>
                    <a:pt x="3284125" y="236505"/>
                    <a:pt x="3276108" y="239826"/>
                    <a:pt x="3267749" y="239826"/>
                  </a:cubicBezTo>
                  <a:lnTo>
                    <a:pt x="31519" y="239826"/>
                  </a:lnTo>
                  <a:cubicBezTo>
                    <a:pt x="23160" y="239826"/>
                    <a:pt x="15143" y="236505"/>
                    <a:pt x="9232" y="230594"/>
                  </a:cubicBezTo>
                  <a:cubicBezTo>
                    <a:pt x="3321" y="224683"/>
                    <a:pt x="0" y="216666"/>
                    <a:pt x="0" y="208307"/>
                  </a:cubicBezTo>
                  <a:lnTo>
                    <a:pt x="0" y="31519"/>
                  </a:lnTo>
                  <a:cubicBezTo>
                    <a:pt x="0" y="23160"/>
                    <a:pt x="3321" y="15143"/>
                    <a:pt x="9232" y="9232"/>
                  </a:cubicBezTo>
                  <a:cubicBezTo>
                    <a:pt x="15143" y="3321"/>
                    <a:pt x="23160" y="0"/>
                    <a:pt x="3151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3299268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CONSIDERING THIRD-PARTY CASH COLLECTION SERVICE FEES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426359" y="2714529"/>
            <a:ext cx="11882450" cy="465709"/>
            <a:chOff x="0" y="0"/>
            <a:chExt cx="15843266" cy="6209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15502174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Calculation of the cost of cash collection service according to the fee directory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426359" y="2043453"/>
            <a:ext cx="10386811" cy="465709"/>
            <a:chOff x="0" y="0"/>
            <a:chExt cx="13849081" cy="6209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13507990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Possibility to account for the average cost of cash collection service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426359" y="1360170"/>
            <a:ext cx="4283045" cy="465709"/>
            <a:chOff x="0" y="0"/>
            <a:chExt cx="5710727" cy="620945"/>
          </a:xfrm>
        </p:grpSpPr>
        <p:grpSp>
          <p:nvGrpSpPr>
            <p:cNvPr id="16" name="Group 1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41092" y="-47625"/>
              <a:ext cx="5369635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Differentiated fee system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26359" y="3319695"/>
            <a:ext cx="13435281" cy="6768023"/>
            <a:chOff x="0" y="0"/>
            <a:chExt cx="2150171" cy="10831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50171" cy="1083149"/>
            </a:xfrm>
            <a:custGeom>
              <a:avLst/>
              <a:gdLst/>
              <a:ahLst/>
              <a:cxnLst/>
              <a:rect l="l" t="t" r="r" b="b"/>
              <a:pathLst>
                <a:path w="2150171" h="1083149">
                  <a:moveTo>
                    <a:pt x="13253" y="0"/>
                  </a:moveTo>
                  <a:lnTo>
                    <a:pt x="2136918" y="0"/>
                  </a:lnTo>
                  <a:cubicBezTo>
                    <a:pt x="2144238" y="0"/>
                    <a:pt x="2150171" y="5934"/>
                    <a:pt x="2150171" y="13253"/>
                  </a:cubicBezTo>
                  <a:lnTo>
                    <a:pt x="2150171" y="1069895"/>
                  </a:lnTo>
                  <a:cubicBezTo>
                    <a:pt x="2150171" y="1077215"/>
                    <a:pt x="2144238" y="1083149"/>
                    <a:pt x="2136918" y="1083149"/>
                  </a:cubicBezTo>
                  <a:lnTo>
                    <a:pt x="13253" y="1083149"/>
                  </a:lnTo>
                  <a:cubicBezTo>
                    <a:pt x="5934" y="1083149"/>
                    <a:pt x="0" y="1077215"/>
                    <a:pt x="0" y="1069895"/>
                  </a:cubicBezTo>
                  <a:lnTo>
                    <a:pt x="0" y="13253"/>
                  </a:lnTo>
                  <a:cubicBezTo>
                    <a:pt x="0" y="5934"/>
                    <a:pt x="5934" y="0"/>
                    <a:pt x="13253" y="0"/>
                  </a:cubicBezTo>
                  <a:close/>
                </a:path>
              </a:pathLst>
            </a:custGeom>
            <a:blipFill>
              <a:blip r:embed="rId2"/>
              <a:stretch>
                <a:fillRect l="-124" r="-124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77474" y="468630"/>
            <a:ext cx="10733052" cy="910590"/>
            <a:chOff x="0" y="0"/>
            <a:chExt cx="2826812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26812" cy="239826"/>
            </a:xfrm>
            <a:custGeom>
              <a:avLst/>
              <a:gdLst/>
              <a:ahLst/>
              <a:cxnLst/>
              <a:rect l="l" t="t" r="r" b="b"/>
              <a:pathLst>
                <a:path w="2826812" h="239826">
                  <a:moveTo>
                    <a:pt x="36787" y="0"/>
                  </a:moveTo>
                  <a:lnTo>
                    <a:pt x="2790025" y="0"/>
                  </a:lnTo>
                  <a:cubicBezTo>
                    <a:pt x="2810342" y="0"/>
                    <a:pt x="2826812" y="16470"/>
                    <a:pt x="2826812" y="36787"/>
                  </a:cubicBezTo>
                  <a:lnTo>
                    <a:pt x="2826812" y="203039"/>
                  </a:lnTo>
                  <a:cubicBezTo>
                    <a:pt x="2826812" y="223356"/>
                    <a:pt x="2810342" y="239826"/>
                    <a:pt x="2790025" y="239826"/>
                  </a:cubicBezTo>
                  <a:lnTo>
                    <a:pt x="36787" y="239826"/>
                  </a:lnTo>
                  <a:cubicBezTo>
                    <a:pt x="16470" y="239826"/>
                    <a:pt x="0" y="223356"/>
                    <a:pt x="0" y="203039"/>
                  </a:cubicBezTo>
                  <a:lnTo>
                    <a:pt x="0" y="36787"/>
                  </a:lnTo>
                  <a:cubicBezTo>
                    <a:pt x="0" y="16470"/>
                    <a:pt x="16470" y="0"/>
                    <a:pt x="367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826812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DRAWING CASH COLLECTION SERVICE SCHEDULE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00671" y="1506591"/>
            <a:ext cx="5672464" cy="903859"/>
            <a:chOff x="0" y="0"/>
            <a:chExt cx="7563285" cy="12051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7222194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Sending requests to cash desk operating units for approval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239860" y="1506591"/>
            <a:ext cx="4143265" cy="903859"/>
            <a:chOff x="0" y="0"/>
            <a:chExt cx="5524353" cy="12051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5183261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Breakdown by cash desk operating units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1664" y="2096125"/>
            <a:ext cx="5471183" cy="465709"/>
            <a:chOff x="0" y="0"/>
            <a:chExt cx="7294911" cy="620945"/>
          </a:xfrm>
        </p:grpSpPr>
        <p:grpSp>
          <p:nvGrpSpPr>
            <p:cNvPr id="16" name="Group 1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41092" y="-47625"/>
              <a:ext cx="6953819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Editing the suggested amount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1664" y="1506591"/>
            <a:ext cx="5471183" cy="465709"/>
            <a:chOff x="0" y="0"/>
            <a:chExt cx="7294911" cy="620945"/>
          </a:xfrm>
        </p:grpSpPr>
        <p:grpSp>
          <p:nvGrpSpPr>
            <p:cNvPr id="21" name="Group 2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341092" y="-47625"/>
              <a:ext cx="6953819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Viewing the analysis result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141423" y="2803504"/>
            <a:ext cx="14005153" cy="7055096"/>
            <a:chOff x="0" y="0"/>
            <a:chExt cx="18673538" cy="9406795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18673538" cy="9406795"/>
              <a:chOff x="0" y="0"/>
              <a:chExt cx="2150171" cy="1083149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150171" cy="1083149"/>
              </a:xfrm>
              <a:custGeom>
                <a:avLst/>
                <a:gdLst/>
                <a:ahLst/>
                <a:cxnLst/>
                <a:rect l="l" t="t" r="r" b="b"/>
                <a:pathLst>
                  <a:path w="2150171" h="1083149">
                    <a:moveTo>
                      <a:pt x="12714" y="0"/>
                    </a:moveTo>
                    <a:lnTo>
                      <a:pt x="2137457" y="0"/>
                    </a:lnTo>
                    <a:cubicBezTo>
                      <a:pt x="2140829" y="0"/>
                      <a:pt x="2144063" y="1340"/>
                      <a:pt x="2146448" y="3724"/>
                    </a:cubicBezTo>
                    <a:cubicBezTo>
                      <a:pt x="2148832" y="6108"/>
                      <a:pt x="2150171" y="9342"/>
                      <a:pt x="2150171" y="12714"/>
                    </a:cubicBezTo>
                    <a:lnTo>
                      <a:pt x="2150171" y="1070435"/>
                    </a:lnTo>
                    <a:cubicBezTo>
                      <a:pt x="2150171" y="1073807"/>
                      <a:pt x="2148832" y="1077041"/>
                      <a:pt x="2146448" y="1079425"/>
                    </a:cubicBezTo>
                    <a:cubicBezTo>
                      <a:pt x="2144063" y="1081809"/>
                      <a:pt x="2140829" y="1083149"/>
                      <a:pt x="2137457" y="1083149"/>
                    </a:cubicBezTo>
                    <a:lnTo>
                      <a:pt x="12714" y="1083149"/>
                    </a:lnTo>
                    <a:cubicBezTo>
                      <a:pt x="9342" y="1083149"/>
                      <a:pt x="6108" y="1081809"/>
                      <a:pt x="3724" y="1079425"/>
                    </a:cubicBezTo>
                    <a:cubicBezTo>
                      <a:pt x="1340" y="1077041"/>
                      <a:pt x="0" y="1073807"/>
                      <a:pt x="0" y="1070435"/>
                    </a:cubicBezTo>
                    <a:lnTo>
                      <a:pt x="0" y="12714"/>
                    </a:lnTo>
                    <a:cubicBezTo>
                      <a:pt x="0" y="9342"/>
                      <a:pt x="1340" y="6108"/>
                      <a:pt x="3724" y="3724"/>
                    </a:cubicBezTo>
                    <a:cubicBezTo>
                      <a:pt x="6108" y="1340"/>
                      <a:pt x="9342" y="0"/>
                      <a:pt x="12714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755" r="-755"/>
                </a:stretch>
              </a:blipFill>
              <a:ln w="38100" cap="rnd">
                <a:gradFill>
                  <a:gsLst>
                    <a:gs pos="0">
                      <a:srgbClr val="FF6A0E">
                        <a:alpha val="100000"/>
                      </a:srgbClr>
                    </a:gs>
                    <a:gs pos="100000">
                      <a:srgbClr val="FF910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prstDash val="solid"/>
                <a:round/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17466122" y="8561665"/>
              <a:ext cx="1207415" cy="845129"/>
              <a:chOff x="0" y="0"/>
              <a:chExt cx="238502" cy="166939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238502" cy="166939"/>
              </a:xfrm>
              <a:custGeom>
                <a:avLst/>
                <a:gdLst/>
                <a:ahLst/>
                <a:cxnLst/>
                <a:rect l="l" t="t" r="r" b="b"/>
                <a:pathLst>
                  <a:path w="238502" h="166939">
                    <a:moveTo>
                      <a:pt x="83470" y="0"/>
                    </a:moveTo>
                    <a:lnTo>
                      <a:pt x="155032" y="0"/>
                    </a:lnTo>
                    <a:cubicBezTo>
                      <a:pt x="177170" y="0"/>
                      <a:pt x="198401" y="8794"/>
                      <a:pt x="214054" y="24448"/>
                    </a:cubicBezTo>
                    <a:cubicBezTo>
                      <a:pt x="229708" y="40101"/>
                      <a:pt x="238502" y="61332"/>
                      <a:pt x="238502" y="83470"/>
                    </a:cubicBezTo>
                    <a:lnTo>
                      <a:pt x="238502" y="83470"/>
                    </a:lnTo>
                    <a:cubicBezTo>
                      <a:pt x="238502" y="129569"/>
                      <a:pt x="201131" y="166939"/>
                      <a:pt x="155032" y="166939"/>
                    </a:cubicBezTo>
                    <a:lnTo>
                      <a:pt x="83470" y="166939"/>
                    </a:lnTo>
                    <a:cubicBezTo>
                      <a:pt x="37371" y="166939"/>
                      <a:pt x="0" y="129569"/>
                      <a:pt x="0" y="83470"/>
                    </a:cubicBezTo>
                    <a:lnTo>
                      <a:pt x="0" y="83470"/>
                    </a:lnTo>
                    <a:cubicBezTo>
                      <a:pt x="0" y="37371"/>
                      <a:pt x="37371" y="0"/>
                      <a:pt x="8347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238502" cy="2145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</p:grpSp>
      <p:sp>
        <p:nvSpPr>
          <p:cNvPr id="31" name="Freeform 31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573405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587516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BANK’S COSTS OPTIMISATION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12602" y="2388064"/>
            <a:ext cx="4310887" cy="465709"/>
            <a:chOff x="0" y="0"/>
            <a:chExt cx="5747850" cy="6209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5406758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Saving сash desk resources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12602" y="1700645"/>
            <a:ext cx="4376233" cy="465709"/>
            <a:chOff x="0" y="0"/>
            <a:chExt cx="5834977" cy="6209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5493885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Saving insurance amounts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473010" y="1700645"/>
            <a:ext cx="5471183" cy="903859"/>
            <a:chOff x="0" y="0"/>
            <a:chExt cx="7294911" cy="1205145"/>
          </a:xfrm>
        </p:grpSpPr>
        <p:grpSp>
          <p:nvGrpSpPr>
            <p:cNvPr id="16" name="Group 1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41092" y="-47625"/>
              <a:ext cx="6953819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Saving labor costs for analysis and loading schedule preparation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57730" y="3070423"/>
            <a:ext cx="16772539" cy="6059080"/>
            <a:chOff x="0" y="0"/>
            <a:chExt cx="1735050" cy="62678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35050" cy="626787"/>
            </a:xfrm>
            <a:custGeom>
              <a:avLst/>
              <a:gdLst/>
              <a:ahLst/>
              <a:cxnLst/>
              <a:rect l="l" t="t" r="r" b="b"/>
              <a:pathLst>
                <a:path w="1735050" h="626787">
                  <a:moveTo>
                    <a:pt x="10616" y="0"/>
                  </a:moveTo>
                  <a:lnTo>
                    <a:pt x="1724434" y="0"/>
                  </a:lnTo>
                  <a:cubicBezTo>
                    <a:pt x="1727249" y="0"/>
                    <a:pt x="1729950" y="1119"/>
                    <a:pt x="1731941" y="3109"/>
                  </a:cubicBezTo>
                  <a:cubicBezTo>
                    <a:pt x="1733932" y="5100"/>
                    <a:pt x="1735050" y="7801"/>
                    <a:pt x="1735050" y="10616"/>
                  </a:cubicBezTo>
                  <a:lnTo>
                    <a:pt x="1735050" y="616170"/>
                  </a:lnTo>
                  <a:cubicBezTo>
                    <a:pt x="1735050" y="618986"/>
                    <a:pt x="1733932" y="621686"/>
                    <a:pt x="1731941" y="623677"/>
                  </a:cubicBezTo>
                  <a:cubicBezTo>
                    <a:pt x="1729950" y="625668"/>
                    <a:pt x="1727249" y="626787"/>
                    <a:pt x="1724434" y="626787"/>
                  </a:cubicBezTo>
                  <a:lnTo>
                    <a:pt x="10616" y="626787"/>
                  </a:lnTo>
                  <a:cubicBezTo>
                    <a:pt x="7801" y="626787"/>
                    <a:pt x="5100" y="625668"/>
                    <a:pt x="3109" y="623677"/>
                  </a:cubicBezTo>
                  <a:cubicBezTo>
                    <a:pt x="1119" y="621686"/>
                    <a:pt x="0" y="618986"/>
                    <a:pt x="0" y="616170"/>
                  </a:cubicBezTo>
                  <a:lnTo>
                    <a:pt x="0" y="10616"/>
                  </a:lnTo>
                  <a:cubicBezTo>
                    <a:pt x="0" y="7801"/>
                    <a:pt x="1119" y="5100"/>
                    <a:pt x="3109" y="3109"/>
                  </a:cubicBezTo>
                  <a:cubicBezTo>
                    <a:pt x="5100" y="1119"/>
                    <a:pt x="7801" y="0"/>
                    <a:pt x="10616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22" name="Freeform 22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79393" y="573405"/>
            <a:ext cx="11929215" cy="910590"/>
            <a:chOff x="0" y="0"/>
            <a:chExt cx="3141851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41851" cy="239826"/>
            </a:xfrm>
            <a:custGeom>
              <a:avLst/>
              <a:gdLst/>
              <a:ahLst/>
              <a:cxnLst/>
              <a:rect l="l" t="t" r="r" b="b"/>
              <a:pathLst>
                <a:path w="3141851" h="239826">
                  <a:moveTo>
                    <a:pt x="33098" y="0"/>
                  </a:moveTo>
                  <a:lnTo>
                    <a:pt x="3108752" y="0"/>
                  </a:lnTo>
                  <a:cubicBezTo>
                    <a:pt x="3127032" y="0"/>
                    <a:pt x="3141851" y="14819"/>
                    <a:pt x="3141851" y="33098"/>
                  </a:cubicBezTo>
                  <a:lnTo>
                    <a:pt x="3141851" y="206728"/>
                  </a:lnTo>
                  <a:cubicBezTo>
                    <a:pt x="3141851" y="225007"/>
                    <a:pt x="3127032" y="239826"/>
                    <a:pt x="3108752" y="239826"/>
                  </a:cubicBezTo>
                  <a:lnTo>
                    <a:pt x="33098" y="239826"/>
                  </a:lnTo>
                  <a:cubicBezTo>
                    <a:pt x="14819" y="239826"/>
                    <a:pt x="0" y="225007"/>
                    <a:pt x="0" y="206728"/>
                  </a:cubicBezTo>
                  <a:lnTo>
                    <a:pt x="0" y="33098"/>
                  </a:lnTo>
                  <a:cubicBezTo>
                    <a:pt x="0" y="14819"/>
                    <a:pt x="14819" y="0"/>
                    <a:pt x="3309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3141851" cy="325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719"/>
                </a:lnSpc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MONITORING OF CURRENT CASH BALANCES OF DEVICES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55648" y="1919043"/>
            <a:ext cx="7853391" cy="465709"/>
            <a:chOff x="0" y="0"/>
            <a:chExt cx="10471188" cy="6209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10130096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Possibility to response promptly to drastic changes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78961" y="1919043"/>
            <a:ext cx="5267444" cy="465709"/>
            <a:chOff x="0" y="0"/>
            <a:chExt cx="7023259" cy="6209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6682167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Current cash balances of devices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88605" y="3216848"/>
            <a:ext cx="7876688" cy="465709"/>
            <a:chOff x="0" y="0"/>
            <a:chExt cx="10502250" cy="620945"/>
          </a:xfrm>
        </p:grpSpPr>
        <p:grpSp>
          <p:nvGrpSpPr>
            <p:cNvPr id="16" name="Group 1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41092" y="-47625"/>
              <a:ext cx="10161158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Forecast and actual dispense for the current day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88605" y="2570164"/>
            <a:ext cx="4568540" cy="465709"/>
            <a:chOff x="0" y="0"/>
            <a:chExt cx="6091386" cy="620945"/>
          </a:xfrm>
        </p:grpSpPr>
        <p:grpSp>
          <p:nvGrpSpPr>
            <p:cNvPr id="21" name="Group 2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341092" y="-47625"/>
              <a:ext cx="5750295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Morning balances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127023" y="4117605"/>
            <a:ext cx="14033953" cy="5538631"/>
            <a:chOff x="0" y="0"/>
            <a:chExt cx="1735050" cy="68475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735050" cy="684754"/>
            </a:xfrm>
            <a:custGeom>
              <a:avLst/>
              <a:gdLst/>
              <a:ahLst/>
              <a:cxnLst/>
              <a:rect l="l" t="t" r="r" b="b"/>
              <a:pathLst>
                <a:path w="1735050" h="684754">
                  <a:moveTo>
                    <a:pt x="12688" y="0"/>
                  </a:moveTo>
                  <a:lnTo>
                    <a:pt x="1722362" y="0"/>
                  </a:lnTo>
                  <a:cubicBezTo>
                    <a:pt x="1725727" y="0"/>
                    <a:pt x="1728954" y="1337"/>
                    <a:pt x="1731334" y="3716"/>
                  </a:cubicBezTo>
                  <a:cubicBezTo>
                    <a:pt x="1733713" y="6096"/>
                    <a:pt x="1735050" y="9323"/>
                    <a:pt x="1735050" y="12688"/>
                  </a:cubicBezTo>
                  <a:lnTo>
                    <a:pt x="1735050" y="672066"/>
                  </a:lnTo>
                  <a:cubicBezTo>
                    <a:pt x="1735050" y="675431"/>
                    <a:pt x="1733713" y="678658"/>
                    <a:pt x="1731334" y="681038"/>
                  </a:cubicBezTo>
                  <a:cubicBezTo>
                    <a:pt x="1728954" y="683417"/>
                    <a:pt x="1725727" y="684754"/>
                    <a:pt x="1722362" y="684754"/>
                  </a:cubicBezTo>
                  <a:lnTo>
                    <a:pt x="12688" y="684754"/>
                  </a:lnTo>
                  <a:cubicBezTo>
                    <a:pt x="9323" y="684754"/>
                    <a:pt x="6096" y="683417"/>
                    <a:pt x="3716" y="681038"/>
                  </a:cubicBezTo>
                  <a:cubicBezTo>
                    <a:pt x="1337" y="678658"/>
                    <a:pt x="0" y="675431"/>
                    <a:pt x="0" y="672066"/>
                  </a:cubicBezTo>
                  <a:lnTo>
                    <a:pt x="0" y="12688"/>
                  </a:lnTo>
                  <a:cubicBezTo>
                    <a:pt x="0" y="9323"/>
                    <a:pt x="1337" y="6096"/>
                    <a:pt x="3716" y="3716"/>
                  </a:cubicBezTo>
                  <a:cubicBezTo>
                    <a:pt x="6096" y="1337"/>
                    <a:pt x="9323" y="0"/>
                    <a:pt x="12688" y="0"/>
                  </a:cubicBezTo>
                  <a:close/>
                </a:path>
              </a:pathLst>
            </a:custGeom>
            <a:blipFill>
              <a:blip r:embed="rId2"/>
              <a:stretch>
                <a:fillRect b="-3570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259821" y="9258300"/>
            <a:ext cx="1999479" cy="829419"/>
            <a:chOff x="0" y="0"/>
            <a:chExt cx="2665971" cy="1105891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1201540" cy="530581"/>
              <a:chOff x="0" y="0"/>
              <a:chExt cx="237341" cy="104806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237341" cy="104806"/>
              </a:xfrm>
              <a:custGeom>
                <a:avLst/>
                <a:gdLst/>
                <a:ahLst/>
                <a:cxnLst/>
                <a:rect l="l" t="t" r="r" b="b"/>
                <a:pathLst>
                  <a:path w="237341" h="104806">
                    <a:moveTo>
                      <a:pt x="52403" y="0"/>
                    </a:moveTo>
                    <a:lnTo>
                      <a:pt x="184938" y="0"/>
                    </a:lnTo>
                    <a:cubicBezTo>
                      <a:pt x="213880" y="0"/>
                      <a:pt x="237341" y="23462"/>
                      <a:pt x="237341" y="52403"/>
                    </a:cubicBezTo>
                    <a:lnTo>
                      <a:pt x="237341" y="52403"/>
                    </a:lnTo>
                    <a:cubicBezTo>
                      <a:pt x="237341" y="66301"/>
                      <a:pt x="231820" y="79630"/>
                      <a:pt x="221993" y="89458"/>
                    </a:cubicBezTo>
                    <a:cubicBezTo>
                      <a:pt x="212165" y="99285"/>
                      <a:pt x="198836" y="104806"/>
                      <a:pt x="184938" y="104806"/>
                    </a:cubicBezTo>
                    <a:lnTo>
                      <a:pt x="52403" y="104806"/>
                    </a:lnTo>
                    <a:cubicBezTo>
                      <a:pt x="38505" y="104806"/>
                      <a:pt x="25176" y="99285"/>
                      <a:pt x="15349" y="89458"/>
                    </a:cubicBezTo>
                    <a:cubicBezTo>
                      <a:pt x="5521" y="79630"/>
                      <a:pt x="0" y="66301"/>
                      <a:pt x="0" y="52403"/>
                    </a:cubicBezTo>
                    <a:lnTo>
                      <a:pt x="0" y="52403"/>
                    </a:lnTo>
                    <a:cubicBezTo>
                      <a:pt x="0" y="38505"/>
                      <a:pt x="5521" y="25176"/>
                      <a:pt x="15349" y="15349"/>
                    </a:cubicBezTo>
                    <a:cubicBezTo>
                      <a:pt x="25176" y="5521"/>
                      <a:pt x="38505" y="0"/>
                      <a:pt x="524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237341" cy="1524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146997" y="0"/>
              <a:ext cx="2518975" cy="1105891"/>
            </a:xfrm>
            <a:custGeom>
              <a:avLst/>
              <a:gdLst/>
              <a:ahLst/>
              <a:cxnLst/>
              <a:rect l="l" t="t" r="r" b="b"/>
              <a:pathLst>
                <a:path w="2518975" h="1105891">
                  <a:moveTo>
                    <a:pt x="0" y="0"/>
                  </a:moveTo>
                  <a:lnTo>
                    <a:pt x="2518974" y="0"/>
                  </a:lnTo>
                  <a:lnTo>
                    <a:pt x="2518974" y="1105891"/>
                  </a:lnTo>
                  <a:lnTo>
                    <a:pt x="0" y="110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0743" t="-43889" r="-20227" b="-41064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9165293" y="2570164"/>
            <a:ext cx="7507559" cy="465709"/>
            <a:chOff x="0" y="0"/>
            <a:chExt cx="10010079" cy="620945"/>
          </a:xfrm>
        </p:grpSpPr>
        <p:grpSp>
          <p:nvGrpSpPr>
            <p:cNvPr id="33" name="Group 33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341092" y="-47625"/>
              <a:ext cx="9668987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Highlighting the device that requires attention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449580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587516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ROLE CONFIGURATOR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10823" y="1360170"/>
            <a:ext cx="5452431" cy="465709"/>
            <a:chOff x="0" y="0"/>
            <a:chExt cx="7269908" cy="6209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6928817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Distributing access rights for roles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672817" y="1360170"/>
            <a:ext cx="5471183" cy="465709"/>
            <a:chOff x="0" y="0"/>
            <a:chExt cx="7294911" cy="6209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6953819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Creating roles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672817" y="1958930"/>
            <a:ext cx="5471183" cy="465709"/>
            <a:chOff x="0" y="0"/>
            <a:chExt cx="7294911" cy="620945"/>
          </a:xfrm>
        </p:grpSpPr>
        <p:grpSp>
          <p:nvGrpSpPr>
            <p:cNvPr id="16" name="Group 1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41092" y="-47625"/>
              <a:ext cx="6953819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Distributing functions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110823" y="1958930"/>
            <a:ext cx="5471183" cy="465709"/>
            <a:chOff x="0" y="0"/>
            <a:chExt cx="7294911" cy="620945"/>
          </a:xfrm>
        </p:grpSpPr>
        <p:grpSp>
          <p:nvGrpSpPr>
            <p:cNvPr id="21" name="Group 2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341092" y="-47625"/>
              <a:ext cx="6953819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Exporting/importing roles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57730" y="2635554"/>
            <a:ext cx="16772539" cy="6982582"/>
            <a:chOff x="0" y="0"/>
            <a:chExt cx="1735050" cy="7223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735050" cy="722319"/>
            </a:xfrm>
            <a:custGeom>
              <a:avLst/>
              <a:gdLst/>
              <a:ahLst/>
              <a:cxnLst/>
              <a:rect l="l" t="t" r="r" b="b"/>
              <a:pathLst>
                <a:path w="1735050" h="722319">
                  <a:moveTo>
                    <a:pt x="10616" y="0"/>
                  </a:moveTo>
                  <a:lnTo>
                    <a:pt x="1724434" y="0"/>
                  </a:lnTo>
                  <a:cubicBezTo>
                    <a:pt x="1727249" y="0"/>
                    <a:pt x="1729950" y="1119"/>
                    <a:pt x="1731941" y="3109"/>
                  </a:cubicBezTo>
                  <a:cubicBezTo>
                    <a:pt x="1733932" y="5100"/>
                    <a:pt x="1735050" y="7801"/>
                    <a:pt x="1735050" y="10616"/>
                  </a:cubicBezTo>
                  <a:lnTo>
                    <a:pt x="1735050" y="711703"/>
                  </a:lnTo>
                  <a:cubicBezTo>
                    <a:pt x="1735050" y="714519"/>
                    <a:pt x="1733932" y="717219"/>
                    <a:pt x="1731941" y="719210"/>
                  </a:cubicBezTo>
                  <a:cubicBezTo>
                    <a:pt x="1729950" y="721201"/>
                    <a:pt x="1727249" y="722319"/>
                    <a:pt x="1724434" y="722319"/>
                  </a:cubicBezTo>
                  <a:lnTo>
                    <a:pt x="10616" y="722319"/>
                  </a:lnTo>
                  <a:cubicBezTo>
                    <a:pt x="7801" y="722319"/>
                    <a:pt x="5100" y="721201"/>
                    <a:pt x="3109" y="719210"/>
                  </a:cubicBezTo>
                  <a:cubicBezTo>
                    <a:pt x="1119" y="717219"/>
                    <a:pt x="0" y="714519"/>
                    <a:pt x="0" y="711703"/>
                  </a:cubicBezTo>
                  <a:lnTo>
                    <a:pt x="0" y="10616"/>
                  </a:lnTo>
                  <a:cubicBezTo>
                    <a:pt x="0" y="7801"/>
                    <a:pt x="1119" y="5100"/>
                    <a:pt x="3109" y="3109"/>
                  </a:cubicBezTo>
                  <a:cubicBezTo>
                    <a:pt x="5100" y="1119"/>
                    <a:pt x="7801" y="0"/>
                    <a:pt x="10616" y="0"/>
                  </a:cubicBezTo>
                  <a:close/>
                </a:path>
              </a:pathLst>
            </a:custGeom>
            <a:blipFill>
              <a:blip r:embed="rId2"/>
              <a:stretch>
                <a:fillRect b="-20402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241015" y="9224753"/>
            <a:ext cx="2018285" cy="862965"/>
            <a:chOff x="0" y="0"/>
            <a:chExt cx="2691046" cy="1150620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2691046" cy="681122"/>
              <a:chOff x="0" y="0"/>
              <a:chExt cx="531565" cy="134543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31565" cy="134543"/>
              </a:xfrm>
              <a:custGeom>
                <a:avLst/>
                <a:gdLst/>
                <a:ahLst/>
                <a:cxnLst/>
                <a:rect l="l" t="t" r="r" b="b"/>
                <a:pathLst>
                  <a:path w="531565" h="134543">
                    <a:moveTo>
                      <a:pt x="67271" y="0"/>
                    </a:moveTo>
                    <a:lnTo>
                      <a:pt x="464293" y="0"/>
                    </a:lnTo>
                    <a:cubicBezTo>
                      <a:pt x="501446" y="0"/>
                      <a:pt x="531565" y="30118"/>
                      <a:pt x="531565" y="67271"/>
                    </a:cubicBezTo>
                    <a:lnTo>
                      <a:pt x="531565" y="67271"/>
                    </a:lnTo>
                    <a:cubicBezTo>
                      <a:pt x="531565" y="104424"/>
                      <a:pt x="501446" y="134543"/>
                      <a:pt x="464293" y="134543"/>
                    </a:cubicBezTo>
                    <a:lnTo>
                      <a:pt x="67271" y="134543"/>
                    </a:lnTo>
                    <a:cubicBezTo>
                      <a:pt x="30118" y="134543"/>
                      <a:pt x="0" y="104424"/>
                      <a:pt x="0" y="67271"/>
                    </a:cubicBezTo>
                    <a:lnTo>
                      <a:pt x="0" y="67271"/>
                    </a:lnTo>
                    <a:cubicBezTo>
                      <a:pt x="0" y="30118"/>
                      <a:pt x="30118" y="0"/>
                      <a:pt x="6727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531565" cy="1821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172072" y="44729"/>
              <a:ext cx="2518975" cy="1105891"/>
            </a:xfrm>
            <a:custGeom>
              <a:avLst/>
              <a:gdLst/>
              <a:ahLst/>
              <a:cxnLst/>
              <a:rect l="l" t="t" r="r" b="b"/>
              <a:pathLst>
                <a:path w="2518975" h="1105891">
                  <a:moveTo>
                    <a:pt x="0" y="0"/>
                  </a:moveTo>
                  <a:lnTo>
                    <a:pt x="2518974" y="0"/>
                  </a:lnTo>
                  <a:lnTo>
                    <a:pt x="2518974" y="1105891"/>
                  </a:lnTo>
                  <a:lnTo>
                    <a:pt x="0" y="110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0743" t="-43889" r="-20227" b="-41064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449580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587516" cy="325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719"/>
                </a:lnSpc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BUSINESS ADMINISTRATOR SETTINGS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804324" y="2087433"/>
            <a:ext cx="9072462" cy="465709"/>
            <a:chOff x="0" y="0"/>
            <a:chExt cx="12096616" cy="6209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11755524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Rules for rounding the number of banknotes in cassettes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04324" y="1445895"/>
            <a:ext cx="9931317" cy="465709"/>
            <a:chOff x="0" y="0"/>
            <a:chExt cx="13241757" cy="6209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12900665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Average cost of cash collection service and current funding rate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804324" y="2728972"/>
            <a:ext cx="10679353" cy="465709"/>
            <a:chOff x="0" y="0"/>
            <a:chExt cx="14239137" cy="620945"/>
          </a:xfrm>
        </p:grpSpPr>
        <p:grpSp>
          <p:nvGrpSpPr>
            <p:cNvPr id="16" name="Group 1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41092" y="-47625"/>
              <a:ext cx="13898045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Working schedule of the cash collection unit: business days/ daily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127023" y="4134378"/>
            <a:ext cx="14033953" cy="5538631"/>
            <a:chOff x="0" y="0"/>
            <a:chExt cx="1735050" cy="68475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35050" cy="684754"/>
            </a:xfrm>
            <a:custGeom>
              <a:avLst/>
              <a:gdLst/>
              <a:ahLst/>
              <a:cxnLst/>
              <a:rect l="l" t="t" r="r" b="b"/>
              <a:pathLst>
                <a:path w="1735050" h="684754">
                  <a:moveTo>
                    <a:pt x="12688" y="0"/>
                  </a:moveTo>
                  <a:lnTo>
                    <a:pt x="1722362" y="0"/>
                  </a:lnTo>
                  <a:cubicBezTo>
                    <a:pt x="1725727" y="0"/>
                    <a:pt x="1728954" y="1337"/>
                    <a:pt x="1731334" y="3716"/>
                  </a:cubicBezTo>
                  <a:cubicBezTo>
                    <a:pt x="1733713" y="6096"/>
                    <a:pt x="1735050" y="9323"/>
                    <a:pt x="1735050" y="12688"/>
                  </a:cubicBezTo>
                  <a:lnTo>
                    <a:pt x="1735050" y="672066"/>
                  </a:lnTo>
                  <a:cubicBezTo>
                    <a:pt x="1735050" y="675431"/>
                    <a:pt x="1733713" y="678658"/>
                    <a:pt x="1731334" y="681038"/>
                  </a:cubicBezTo>
                  <a:cubicBezTo>
                    <a:pt x="1728954" y="683417"/>
                    <a:pt x="1725727" y="684754"/>
                    <a:pt x="1722362" y="684754"/>
                  </a:cubicBezTo>
                  <a:lnTo>
                    <a:pt x="12688" y="684754"/>
                  </a:lnTo>
                  <a:cubicBezTo>
                    <a:pt x="9323" y="684754"/>
                    <a:pt x="6096" y="683417"/>
                    <a:pt x="3716" y="681038"/>
                  </a:cubicBezTo>
                  <a:cubicBezTo>
                    <a:pt x="1337" y="678658"/>
                    <a:pt x="0" y="675431"/>
                    <a:pt x="0" y="672066"/>
                  </a:cubicBezTo>
                  <a:lnTo>
                    <a:pt x="0" y="12688"/>
                  </a:lnTo>
                  <a:cubicBezTo>
                    <a:pt x="0" y="9323"/>
                    <a:pt x="1337" y="6096"/>
                    <a:pt x="3716" y="3716"/>
                  </a:cubicBezTo>
                  <a:cubicBezTo>
                    <a:pt x="6096" y="1337"/>
                    <a:pt x="9323" y="0"/>
                    <a:pt x="12688" y="0"/>
                  </a:cubicBezTo>
                  <a:close/>
                </a:path>
              </a:pathLst>
            </a:custGeom>
            <a:blipFill>
              <a:blip r:embed="rId2"/>
              <a:stretch>
                <a:fillRect b="-27008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15259821" y="9258300"/>
            <a:ext cx="1999479" cy="829419"/>
            <a:chOff x="0" y="0"/>
            <a:chExt cx="2665971" cy="1105891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1201540" cy="530581"/>
              <a:chOff x="0" y="0"/>
              <a:chExt cx="237341" cy="10480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37341" cy="104806"/>
              </a:xfrm>
              <a:custGeom>
                <a:avLst/>
                <a:gdLst/>
                <a:ahLst/>
                <a:cxnLst/>
                <a:rect l="l" t="t" r="r" b="b"/>
                <a:pathLst>
                  <a:path w="237341" h="104806">
                    <a:moveTo>
                      <a:pt x="52403" y="0"/>
                    </a:moveTo>
                    <a:lnTo>
                      <a:pt x="184938" y="0"/>
                    </a:lnTo>
                    <a:cubicBezTo>
                      <a:pt x="213880" y="0"/>
                      <a:pt x="237341" y="23462"/>
                      <a:pt x="237341" y="52403"/>
                    </a:cubicBezTo>
                    <a:lnTo>
                      <a:pt x="237341" y="52403"/>
                    </a:lnTo>
                    <a:cubicBezTo>
                      <a:pt x="237341" y="66301"/>
                      <a:pt x="231820" y="79630"/>
                      <a:pt x="221993" y="89458"/>
                    </a:cubicBezTo>
                    <a:cubicBezTo>
                      <a:pt x="212165" y="99285"/>
                      <a:pt x="198836" y="104806"/>
                      <a:pt x="184938" y="104806"/>
                    </a:cubicBezTo>
                    <a:lnTo>
                      <a:pt x="52403" y="104806"/>
                    </a:lnTo>
                    <a:cubicBezTo>
                      <a:pt x="38505" y="104806"/>
                      <a:pt x="25176" y="99285"/>
                      <a:pt x="15349" y="89458"/>
                    </a:cubicBezTo>
                    <a:cubicBezTo>
                      <a:pt x="5521" y="79630"/>
                      <a:pt x="0" y="66301"/>
                      <a:pt x="0" y="52403"/>
                    </a:cubicBezTo>
                    <a:lnTo>
                      <a:pt x="0" y="52403"/>
                    </a:lnTo>
                    <a:cubicBezTo>
                      <a:pt x="0" y="38505"/>
                      <a:pt x="5521" y="25176"/>
                      <a:pt x="15349" y="15349"/>
                    </a:cubicBezTo>
                    <a:cubicBezTo>
                      <a:pt x="25176" y="5521"/>
                      <a:pt x="38505" y="0"/>
                      <a:pt x="524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237341" cy="1524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146997" y="0"/>
              <a:ext cx="2518975" cy="1105891"/>
            </a:xfrm>
            <a:custGeom>
              <a:avLst/>
              <a:gdLst/>
              <a:ahLst/>
              <a:cxnLst/>
              <a:rect l="l" t="t" r="r" b="b"/>
              <a:pathLst>
                <a:path w="2518975" h="1105891">
                  <a:moveTo>
                    <a:pt x="0" y="0"/>
                  </a:moveTo>
                  <a:lnTo>
                    <a:pt x="2518974" y="0"/>
                  </a:lnTo>
                  <a:lnTo>
                    <a:pt x="2518974" y="1105891"/>
                  </a:lnTo>
                  <a:lnTo>
                    <a:pt x="0" y="110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0743" t="-43889" r="-20227" b="-41064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3804324" y="3370510"/>
            <a:ext cx="6527956" cy="465709"/>
            <a:chOff x="0" y="0"/>
            <a:chExt cx="8703941" cy="620945"/>
          </a:xfrm>
        </p:grpSpPr>
        <p:grpSp>
          <p:nvGrpSpPr>
            <p:cNvPr id="28" name="Group 28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341092" y="-47625"/>
              <a:ext cx="8362850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Minimum number of loading days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449580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587516" cy="325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719"/>
                </a:lnSpc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SENDING LETTERS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133189" y="1541145"/>
            <a:ext cx="5803271" cy="465709"/>
            <a:chOff x="0" y="0"/>
            <a:chExt cx="7737695" cy="6209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7396603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Configuring the letter template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133189" y="2258492"/>
            <a:ext cx="10923049" cy="465709"/>
            <a:chOff x="0" y="0"/>
            <a:chExt cx="14564066" cy="6209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14222974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Sending an e-mail to the involved parties with an attached application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742486" y="3105201"/>
            <a:ext cx="14803028" cy="5842153"/>
            <a:chOff x="0" y="0"/>
            <a:chExt cx="1735050" cy="6847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35050" cy="684754"/>
            </a:xfrm>
            <a:custGeom>
              <a:avLst/>
              <a:gdLst/>
              <a:ahLst/>
              <a:cxnLst/>
              <a:rect l="l" t="t" r="r" b="b"/>
              <a:pathLst>
                <a:path w="1735050" h="684754">
                  <a:moveTo>
                    <a:pt x="12029" y="0"/>
                  </a:moveTo>
                  <a:lnTo>
                    <a:pt x="1723021" y="0"/>
                  </a:lnTo>
                  <a:cubicBezTo>
                    <a:pt x="1726211" y="0"/>
                    <a:pt x="1729271" y="1267"/>
                    <a:pt x="1731527" y="3523"/>
                  </a:cubicBezTo>
                  <a:cubicBezTo>
                    <a:pt x="1733783" y="5779"/>
                    <a:pt x="1735050" y="8839"/>
                    <a:pt x="1735050" y="12029"/>
                  </a:cubicBezTo>
                  <a:lnTo>
                    <a:pt x="1735050" y="672725"/>
                  </a:lnTo>
                  <a:cubicBezTo>
                    <a:pt x="1735050" y="679368"/>
                    <a:pt x="1729665" y="684754"/>
                    <a:pt x="1723021" y="684754"/>
                  </a:cubicBezTo>
                  <a:lnTo>
                    <a:pt x="12029" y="684754"/>
                  </a:lnTo>
                  <a:cubicBezTo>
                    <a:pt x="8839" y="684754"/>
                    <a:pt x="5779" y="683486"/>
                    <a:pt x="3523" y="681231"/>
                  </a:cubicBezTo>
                  <a:cubicBezTo>
                    <a:pt x="1267" y="678975"/>
                    <a:pt x="0" y="675915"/>
                    <a:pt x="0" y="672725"/>
                  </a:cubicBezTo>
                  <a:lnTo>
                    <a:pt x="0" y="12029"/>
                  </a:lnTo>
                  <a:cubicBezTo>
                    <a:pt x="0" y="5386"/>
                    <a:pt x="5386" y="0"/>
                    <a:pt x="12029" y="0"/>
                  </a:cubicBezTo>
                  <a:close/>
                </a:path>
              </a:pathLst>
            </a:custGeom>
            <a:blipFill>
              <a:blip r:embed="rId2"/>
              <a:stretch>
                <a:fillRect b="-27008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7" name="Freeform 17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449580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587516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FORECASTING CASH DEMANDS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593202" y="1598149"/>
            <a:ext cx="5672464" cy="903859"/>
            <a:chOff x="0" y="0"/>
            <a:chExt cx="7563285" cy="12051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7222194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Forecasting cash demands for future period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593202" y="3199071"/>
            <a:ext cx="5471183" cy="903859"/>
            <a:chOff x="0" y="0"/>
            <a:chExt cx="7294911" cy="12051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6953819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Total amounts broken down by banknote face value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1503045"/>
            <a:ext cx="10057629" cy="8415181"/>
            <a:chOff x="0" y="0"/>
            <a:chExt cx="1120716" cy="93769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20716" cy="937699"/>
            </a:xfrm>
            <a:custGeom>
              <a:avLst/>
              <a:gdLst/>
              <a:ahLst/>
              <a:cxnLst/>
              <a:rect l="l" t="t" r="r" b="b"/>
              <a:pathLst>
                <a:path w="1120716" h="937699">
                  <a:moveTo>
                    <a:pt x="17704" y="0"/>
                  </a:moveTo>
                  <a:lnTo>
                    <a:pt x="1103012" y="0"/>
                  </a:lnTo>
                  <a:cubicBezTo>
                    <a:pt x="1107707" y="0"/>
                    <a:pt x="1112211" y="1865"/>
                    <a:pt x="1115531" y="5185"/>
                  </a:cubicBezTo>
                  <a:cubicBezTo>
                    <a:pt x="1118851" y="8506"/>
                    <a:pt x="1120716" y="13009"/>
                    <a:pt x="1120716" y="17704"/>
                  </a:cubicBezTo>
                  <a:lnTo>
                    <a:pt x="1120716" y="919995"/>
                  </a:lnTo>
                  <a:cubicBezTo>
                    <a:pt x="1120716" y="929773"/>
                    <a:pt x="1112790" y="937699"/>
                    <a:pt x="1103012" y="937699"/>
                  </a:cubicBezTo>
                  <a:lnTo>
                    <a:pt x="17704" y="937699"/>
                  </a:lnTo>
                  <a:cubicBezTo>
                    <a:pt x="7927" y="937699"/>
                    <a:pt x="0" y="929773"/>
                    <a:pt x="0" y="919995"/>
                  </a:cubicBezTo>
                  <a:lnTo>
                    <a:pt x="0" y="17704"/>
                  </a:lnTo>
                  <a:cubicBezTo>
                    <a:pt x="0" y="7927"/>
                    <a:pt x="7927" y="0"/>
                    <a:pt x="17704" y="0"/>
                  </a:cubicBezTo>
                  <a:close/>
                </a:path>
              </a:pathLst>
            </a:custGeom>
            <a:blipFill>
              <a:blip r:embed="rId2"/>
              <a:stretch>
                <a:fillRect t="-48" b="-48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7" name="Freeform 17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52672" y="1280351"/>
            <a:ext cx="12158712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ADVANTAGES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152672" y="2730691"/>
            <a:ext cx="13439552" cy="6161659"/>
            <a:chOff x="0" y="0"/>
            <a:chExt cx="17919403" cy="8215545"/>
          </a:xfrm>
        </p:grpSpPr>
        <p:sp>
          <p:nvSpPr>
            <p:cNvPr id="4" name="TextBox 4"/>
            <p:cNvSpPr txBox="1"/>
            <p:nvPr/>
          </p:nvSpPr>
          <p:spPr>
            <a:xfrm>
              <a:off x="355585" y="-47625"/>
              <a:ext cx="17563818" cy="8263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Reliable system for optimisation of the bank’s cash management</a:t>
              </a:r>
            </a:p>
            <a:p>
              <a:pPr algn="l">
                <a:lnSpc>
                  <a:spcPts val="3502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Possibility of centralisation and de-centralisation of operational functions</a:t>
              </a:r>
            </a:p>
            <a:p>
              <a:pPr algn="l">
                <a:lnSpc>
                  <a:spcPts val="3502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Automation of assessment of the necessity of resupply and collection service of devices and loading amounts</a:t>
              </a:r>
            </a:p>
            <a:p>
              <a:pPr algn="l">
                <a:lnSpc>
                  <a:spcPts val="3502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Full financial monitoring of unattended terminals</a:t>
              </a:r>
            </a:p>
            <a:p>
              <a:pPr algn="l">
                <a:lnSpc>
                  <a:spcPts val="3502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Efficient system of forecasting cash desk resources</a:t>
              </a:r>
            </a:p>
            <a:p>
              <a:pPr algn="l">
                <a:lnSpc>
                  <a:spcPts val="3502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Optimisation of ATM loading amounts</a:t>
              </a:r>
            </a:p>
            <a:p>
              <a:pPr algn="l">
                <a:lnSpc>
                  <a:spcPts val="3502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Convenient configurator of user access roles</a:t>
              </a:r>
            </a:p>
          </p:txBody>
        </p:sp>
        <p:grpSp>
          <p:nvGrpSpPr>
            <p:cNvPr id="5" name="Group 5"/>
            <p:cNvGrpSpPr/>
            <p:nvPr/>
          </p:nvGrpSpPr>
          <p:grpSpPr>
            <a:xfrm rot="-5400000">
              <a:off x="5987" y="156162"/>
              <a:ext cx="200079" cy="212053"/>
              <a:chOff x="0" y="0"/>
              <a:chExt cx="43219" cy="4580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5400000">
              <a:off x="5987" y="2511585"/>
              <a:ext cx="200079" cy="212053"/>
              <a:chOff x="0" y="0"/>
              <a:chExt cx="43219" cy="4580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5400000">
              <a:off x="5987" y="5419551"/>
              <a:ext cx="200079" cy="212053"/>
              <a:chOff x="0" y="0"/>
              <a:chExt cx="43219" cy="4580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5987" y="7838537"/>
              <a:ext cx="200079" cy="212053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5400000">
              <a:off x="5987" y="6544342"/>
              <a:ext cx="200079" cy="212053"/>
              <a:chOff x="0" y="0"/>
              <a:chExt cx="43219" cy="458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-5400000">
              <a:off x="5987" y="1333873"/>
              <a:ext cx="200079" cy="212053"/>
              <a:chOff x="0" y="0"/>
              <a:chExt cx="43219" cy="4580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-5400000">
              <a:off x="5987" y="4294760"/>
              <a:ext cx="200079" cy="212053"/>
              <a:chOff x="0" y="0"/>
              <a:chExt cx="43219" cy="4580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6" name="Freeform 26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27" name="AutoShape 27"/>
          <p:cNvSpPr/>
          <p:nvPr/>
        </p:nvSpPr>
        <p:spPr>
          <a:xfrm flipV="1">
            <a:off x="679501" y="0"/>
            <a:ext cx="0" cy="11119792"/>
          </a:xfrm>
          <a:prstGeom prst="line">
            <a:avLst/>
          </a:prstGeom>
          <a:ln w="9525" cap="flat">
            <a:solidFill>
              <a:schemeClr val="bg1">
                <a:lumMod val="65000"/>
              </a:scheme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530841">
            <a:off x="-2308378" y="667645"/>
            <a:ext cx="9220651" cy="9237447"/>
          </a:xfrm>
          <a:custGeom>
            <a:avLst/>
            <a:gdLst/>
            <a:ahLst/>
            <a:cxnLst/>
            <a:rect l="l" t="t" r="r" b="b"/>
            <a:pathLst>
              <a:path w="9220651" h="9237447">
                <a:moveTo>
                  <a:pt x="0" y="0"/>
                </a:moveTo>
                <a:lnTo>
                  <a:pt x="9220651" y="0"/>
                </a:lnTo>
                <a:lnTo>
                  <a:pt x="9220651" y="9237447"/>
                </a:lnTo>
                <a:lnTo>
                  <a:pt x="0" y="9237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87995" y="5711520"/>
            <a:ext cx="2471305" cy="3546780"/>
          </a:xfrm>
          <a:custGeom>
            <a:avLst/>
            <a:gdLst/>
            <a:ahLst/>
            <a:cxnLst/>
            <a:rect l="l" t="t" r="r" b="b"/>
            <a:pathLst>
              <a:path w="2471305" h="3546780">
                <a:moveTo>
                  <a:pt x="0" y="0"/>
                </a:moveTo>
                <a:lnTo>
                  <a:pt x="2471305" y="0"/>
                </a:lnTo>
                <a:lnTo>
                  <a:pt x="2471305" y="3546780"/>
                </a:lnTo>
                <a:lnTo>
                  <a:pt x="0" y="354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8565624"/>
            <a:ext cx="3485806" cy="692676"/>
          </a:xfrm>
          <a:custGeom>
            <a:avLst/>
            <a:gdLst/>
            <a:ahLst/>
            <a:cxnLst/>
            <a:rect l="l" t="t" r="r" b="b"/>
            <a:pathLst>
              <a:path w="3485806" h="692676">
                <a:moveTo>
                  <a:pt x="0" y="0"/>
                </a:moveTo>
                <a:lnTo>
                  <a:pt x="3485806" y="0"/>
                </a:lnTo>
                <a:lnTo>
                  <a:pt x="3485806" y="692676"/>
                </a:lnTo>
                <a:lnTo>
                  <a:pt x="0" y="6926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87733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95375" y="4677727"/>
            <a:ext cx="9893364" cy="807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14"/>
              </a:lnSpc>
            </a:pPr>
            <a:r>
              <a:rPr lang="en-US" sz="4499" b="1" spc="-44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INNOVATION’S PACE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860</Words>
  <Application>Microsoft Office PowerPoint</Application>
  <PresentationFormat>Произвольный</PresentationFormat>
  <Paragraphs>108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 (MS) Bold</vt:lpstr>
      <vt:lpstr>Calibri</vt:lpstr>
      <vt:lpstr>Calibri (MS)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Cash Management ENG</dc:title>
  <cp:lastModifiedBy>Арина Садовникова</cp:lastModifiedBy>
  <cp:revision>3</cp:revision>
  <dcterms:created xsi:type="dcterms:W3CDTF">2006-08-16T00:00:00Z</dcterms:created>
  <dcterms:modified xsi:type="dcterms:W3CDTF">2025-12-30T09:17:46Z</dcterms:modified>
  <dc:identifier>DAG85MlkIbU</dc:identifier>
</cp:coreProperties>
</file>