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Calibri (MS)" panose="020B0604020202020204" charset="0"/>
      <p:regular r:id="rId20"/>
    </p:embeddedFont>
    <p:embeddedFont>
      <p:font typeface="Calibri (MS) Bold" panose="020B0604020202020204" charset="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710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028626" flipV="1">
            <a:off x="-1193024" y="3353994"/>
            <a:ext cx="8659714" cy="8675488"/>
          </a:xfrm>
          <a:custGeom>
            <a:avLst/>
            <a:gdLst/>
            <a:ahLst/>
            <a:cxnLst/>
            <a:rect l="l" t="t" r="r" b="b"/>
            <a:pathLst>
              <a:path w="8659714" h="8675488">
                <a:moveTo>
                  <a:pt x="0" y="8675488"/>
                </a:moveTo>
                <a:lnTo>
                  <a:pt x="8659714" y="8675488"/>
                </a:lnTo>
                <a:lnTo>
                  <a:pt x="8659714" y="0"/>
                </a:lnTo>
                <a:lnTo>
                  <a:pt x="0" y="0"/>
                </a:lnTo>
                <a:lnTo>
                  <a:pt x="0" y="8675488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87995" y="5711520"/>
            <a:ext cx="2471305" cy="3546780"/>
          </a:xfrm>
          <a:custGeom>
            <a:avLst/>
            <a:gdLst/>
            <a:ahLst/>
            <a:cxnLst/>
            <a:rect l="l" t="t" r="r" b="b"/>
            <a:pathLst>
              <a:path w="2471305" h="3546780">
                <a:moveTo>
                  <a:pt x="0" y="0"/>
                </a:moveTo>
                <a:lnTo>
                  <a:pt x="2471305" y="0"/>
                </a:lnTo>
                <a:lnTo>
                  <a:pt x="2471305" y="3546780"/>
                </a:lnTo>
                <a:lnTo>
                  <a:pt x="0" y="35467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2702223"/>
            <a:ext cx="11231907" cy="1355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Система</a:t>
            </a:r>
            <a:r>
              <a:rPr lang="en-US" sz="3999" b="1" spc="-39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999" b="1" spc="-39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управления</a:t>
            </a:r>
            <a:r>
              <a:rPr lang="en-US" sz="3999" b="1" spc="-39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999" b="1" spc="-39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денежной</a:t>
            </a:r>
            <a:r>
              <a:rPr lang="en-US" sz="3999" b="1" spc="-39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999" b="1" spc="-39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наличностью</a:t>
            </a:r>
            <a:r>
              <a:rPr lang="en-US" sz="3999" b="1" spc="-39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999" b="1" spc="-39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банка</a:t>
            </a:r>
            <a:r>
              <a:rPr lang="en-US" sz="3999" b="1" spc="-39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«Cash Management»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16255"/>
            <a:ext cx="1154976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2025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104324" y="516255"/>
            <a:ext cx="1154976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lang="en-US" sz="2700" spc="-8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lwo.by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929779" y="1736090"/>
            <a:ext cx="7744074" cy="7522210"/>
            <a:chOff x="0" y="0"/>
            <a:chExt cx="10325432" cy="10029613"/>
          </a:xfrm>
        </p:grpSpPr>
        <p:sp>
          <p:nvSpPr>
            <p:cNvPr id="4" name="TextBox 4"/>
            <p:cNvSpPr txBox="1"/>
            <p:nvPr/>
          </p:nvSpPr>
          <p:spPr>
            <a:xfrm>
              <a:off x="420789" y="-123825"/>
              <a:ext cx="9904643" cy="101534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Возможность использования различных СУБД</a:t>
              </a:r>
            </a:p>
            <a:p>
              <a:pPr algn="l">
                <a:lnSpc>
                  <a:spcPts val="4339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Использование нейронной сети для прогнозирования будущих выдач</a:t>
              </a:r>
            </a:p>
            <a:p>
              <a:pPr algn="l">
                <a:lnSpc>
                  <a:spcPts val="4339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Дружественный WEB-интерфейс с возможностью работать на различных устройствах</a:t>
              </a:r>
            </a:p>
            <a:p>
              <a:pPr algn="l">
                <a:lnSpc>
                  <a:spcPts val="4339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Интеграция с ProView, OpenWay и аналогами в части получения точек инкассации, счетчиков денежной наличности</a:t>
              </a:r>
            </a:p>
            <a:p>
              <a:pPr algn="l">
                <a:lnSpc>
                  <a:spcPts val="4339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Гибкость и большой перечень настроек</a:t>
              </a:r>
            </a:p>
          </p:txBody>
        </p:sp>
        <p:grpSp>
          <p:nvGrpSpPr>
            <p:cNvPr id="5" name="Group 5"/>
            <p:cNvGrpSpPr/>
            <p:nvPr/>
          </p:nvGrpSpPr>
          <p:grpSpPr>
            <a:xfrm rot="-5400000">
              <a:off x="5987" y="159906"/>
              <a:ext cx="200079" cy="212053"/>
              <a:chOff x="0" y="0"/>
              <a:chExt cx="43219" cy="45805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5400000">
              <a:off x="5987" y="3786361"/>
              <a:ext cx="200079" cy="212053"/>
              <a:chOff x="0" y="0"/>
              <a:chExt cx="43219" cy="4580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-5400000">
              <a:off x="5987" y="9565490"/>
              <a:ext cx="200079" cy="212053"/>
              <a:chOff x="0" y="0"/>
              <a:chExt cx="43219" cy="4580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5987" y="6678840"/>
              <a:ext cx="200079" cy="212053"/>
              <a:chOff x="0" y="0"/>
              <a:chExt cx="43219" cy="4580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-5400000">
              <a:off x="5987" y="1633046"/>
              <a:ext cx="200079" cy="212053"/>
              <a:chOff x="0" y="0"/>
              <a:chExt cx="43219" cy="4580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-268375" y="1478556"/>
            <a:ext cx="10023796" cy="8194454"/>
          </a:xfrm>
          <a:custGeom>
            <a:avLst/>
            <a:gdLst/>
            <a:ahLst/>
            <a:cxnLst/>
            <a:rect l="l" t="t" r="r" b="b"/>
            <a:pathLst>
              <a:path w="10023796" h="8194454">
                <a:moveTo>
                  <a:pt x="0" y="0"/>
                </a:moveTo>
                <a:lnTo>
                  <a:pt x="10023797" y="0"/>
                </a:lnTo>
                <a:lnTo>
                  <a:pt x="10023797" y="8194453"/>
                </a:lnTo>
                <a:lnTo>
                  <a:pt x="0" y="81944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3064644" y="613092"/>
            <a:ext cx="12158712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СХЕМА УРОВНЕЙ АРХИТЕКТУРЫ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573405"/>
            <a:ext cx="9824476" cy="910590"/>
            <a:chOff x="0" y="0"/>
            <a:chExt cx="2587516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239826"/>
            </a:xfrm>
            <a:custGeom>
              <a:avLst/>
              <a:gdLst/>
              <a:ahLst/>
              <a:cxnLst/>
              <a:rect l="l" t="t" r="r" b="b"/>
              <a:pathLst>
                <a:path w="2587516" h="239826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199637"/>
                  </a:lnTo>
                  <a:cubicBezTo>
                    <a:pt x="2587516" y="210296"/>
                    <a:pt x="2583282" y="220518"/>
                    <a:pt x="2575745" y="228055"/>
                  </a:cubicBezTo>
                  <a:cubicBezTo>
                    <a:pt x="2568208" y="235592"/>
                    <a:pt x="2557986" y="239826"/>
                    <a:pt x="2547327" y="239826"/>
                  </a:cubicBezTo>
                  <a:lnTo>
                    <a:pt x="40189" y="239826"/>
                  </a:lnTo>
                  <a:cubicBezTo>
                    <a:pt x="29530" y="239826"/>
                    <a:pt x="19308" y="235592"/>
                    <a:pt x="11771" y="228055"/>
                  </a:cubicBezTo>
                  <a:cubicBezTo>
                    <a:pt x="4234" y="220518"/>
                    <a:pt x="0" y="210296"/>
                    <a:pt x="0" y="199637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2587516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ПОЛЬЗОВАТЕЛЬСКИЙ ИНТЕРФЕЙС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76788" y="2795302"/>
            <a:ext cx="15134425" cy="7165611"/>
            <a:chOff x="0" y="0"/>
            <a:chExt cx="2287709" cy="108314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87709" cy="1083149"/>
            </a:xfrm>
            <a:custGeom>
              <a:avLst/>
              <a:gdLst/>
              <a:ahLst/>
              <a:cxnLst/>
              <a:rect l="l" t="t" r="r" b="b"/>
              <a:pathLst>
                <a:path w="2287709" h="1083149">
                  <a:moveTo>
                    <a:pt x="11766" y="0"/>
                  </a:moveTo>
                  <a:lnTo>
                    <a:pt x="2275944" y="0"/>
                  </a:lnTo>
                  <a:cubicBezTo>
                    <a:pt x="2279064" y="0"/>
                    <a:pt x="2282057" y="1240"/>
                    <a:pt x="2284263" y="3446"/>
                  </a:cubicBezTo>
                  <a:cubicBezTo>
                    <a:pt x="2286470" y="5652"/>
                    <a:pt x="2287709" y="8645"/>
                    <a:pt x="2287709" y="11766"/>
                  </a:cubicBezTo>
                  <a:lnTo>
                    <a:pt x="2287709" y="1071383"/>
                  </a:lnTo>
                  <a:cubicBezTo>
                    <a:pt x="2287709" y="1074504"/>
                    <a:pt x="2286470" y="1077496"/>
                    <a:pt x="2284263" y="1079703"/>
                  </a:cubicBezTo>
                  <a:cubicBezTo>
                    <a:pt x="2282057" y="1081909"/>
                    <a:pt x="2279064" y="1083149"/>
                    <a:pt x="2275944" y="1083149"/>
                  </a:cubicBezTo>
                  <a:lnTo>
                    <a:pt x="11766" y="1083149"/>
                  </a:lnTo>
                  <a:cubicBezTo>
                    <a:pt x="8645" y="1083149"/>
                    <a:pt x="5652" y="1081909"/>
                    <a:pt x="3446" y="1079703"/>
                  </a:cubicBezTo>
                  <a:cubicBezTo>
                    <a:pt x="1240" y="1077496"/>
                    <a:pt x="0" y="1074504"/>
                    <a:pt x="0" y="1071383"/>
                  </a:cubicBezTo>
                  <a:lnTo>
                    <a:pt x="0" y="11766"/>
                  </a:lnTo>
                  <a:cubicBezTo>
                    <a:pt x="0" y="8645"/>
                    <a:pt x="1240" y="5652"/>
                    <a:pt x="3446" y="3446"/>
                  </a:cubicBezTo>
                  <a:cubicBezTo>
                    <a:pt x="5652" y="1240"/>
                    <a:pt x="8645" y="0"/>
                    <a:pt x="11766" y="0"/>
                  </a:cubicBezTo>
                  <a:close/>
                </a:path>
              </a:pathLst>
            </a:custGeom>
            <a:blipFill>
              <a:blip r:embed="rId2"/>
              <a:stretch>
                <a:fillRect b="-6396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7" name="Freeform 7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43" t="-43889" r="-20227" b="-41064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424043" y="1389271"/>
            <a:ext cx="3267153" cy="1500753"/>
            <a:chOff x="0" y="-126299"/>
            <a:chExt cx="4356205" cy="2001004"/>
          </a:xfrm>
        </p:grpSpPr>
        <p:grpSp>
          <p:nvGrpSpPr>
            <p:cNvPr id="9" name="Group 9"/>
            <p:cNvGrpSpPr/>
            <p:nvPr/>
          </p:nvGrpSpPr>
          <p:grpSpPr>
            <a:xfrm>
              <a:off x="540826" y="-126299"/>
              <a:ext cx="3815379" cy="2001004"/>
              <a:chOff x="0" y="-24948"/>
              <a:chExt cx="753655" cy="39526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44041" cy="271435"/>
              </a:xfrm>
              <a:custGeom>
                <a:avLst/>
                <a:gdLst/>
                <a:ahLst/>
                <a:cxnLst/>
                <a:rect l="l" t="t" r="r" b="b"/>
                <a:pathLst>
                  <a:path w="744041" h="271435">
                    <a:moveTo>
                      <a:pt x="38367" y="0"/>
                    </a:moveTo>
                    <a:lnTo>
                      <a:pt x="705674" y="0"/>
                    </a:lnTo>
                    <a:cubicBezTo>
                      <a:pt x="726864" y="0"/>
                      <a:pt x="744041" y="17177"/>
                      <a:pt x="744041" y="38367"/>
                    </a:cubicBezTo>
                    <a:lnTo>
                      <a:pt x="744041" y="233068"/>
                    </a:lnTo>
                    <a:cubicBezTo>
                      <a:pt x="744041" y="254258"/>
                      <a:pt x="726864" y="271435"/>
                      <a:pt x="705674" y="271435"/>
                    </a:cubicBezTo>
                    <a:lnTo>
                      <a:pt x="38367" y="271435"/>
                    </a:lnTo>
                    <a:cubicBezTo>
                      <a:pt x="17177" y="271435"/>
                      <a:pt x="0" y="254258"/>
                      <a:pt x="0" y="233068"/>
                    </a:cubicBezTo>
                    <a:lnTo>
                      <a:pt x="0" y="38367"/>
                    </a:lnTo>
                    <a:cubicBezTo>
                      <a:pt x="0" y="17177"/>
                      <a:pt x="17177" y="0"/>
                      <a:pt x="383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9614" y="-24948"/>
                <a:ext cx="744041" cy="395260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Удобство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5493798" y="1348427"/>
            <a:ext cx="3230650" cy="1500753"/>
            <a:chOff x="0" y="-180757"/>
            <a:chExt cx="4307534" cy="2001004"/>
          </a:xfrm>
        </p:grpSpPr>
        <p:grpSp>
          <p:nvGrpSpPr>
            <p:cNvPr id="16" name="Group 16"/>
            <p:cNvGrpSpPr/>
            <p:nvPr/>
          </p:nvGrpSpPr>
          <p:grpSpPr>
            <a:xfrm>
              <a:off x="492155" y="-180757"/>
              <a:ext cx="3815379" cy="2001004"/>
              <a:chOff x="-9614" y="-35705"/>
              <a:chExt cx="753655" cy="39526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44041" cy="271435"/>
              </a:xfrm>
              <a:custGeom>
                <a:avLst/>
                <a:gdLst/>
                <a:ahLst/>
                <a:cxnLst/>
                <a:rect l="l" t="t" r="r" b="b"/>
                <a:pathLst>
                  <a:path w="744041" h="271435">
                    <a:moveTo>
                      <a:pt x="38367" y="0"/>
                    </a:moveTo>
                    <a:lnTo>
                      <a:pt x="705674" y="0"/>
                    </a:lnTo>
                    <a:cubicBezTo>
                      <a:pt x="726864" y="0"/>
                      <a:pt x="744041" y="17177"/>
                      <a:pt x="744041" y="38367"/>
                    </a:cubicBezTo>
                    <a:lnTo>
                      <a:pt x="744041" y="233068"/>
                    </a:lnTo>
                    <a:cubicBezTo>
                      <a:pt x="744041" y="254258"/>
                      <a:pt x="726864" y="271435"/>
                      <a:pt x="705674" y="271435"/>
                    </a:cubicBezTo>
                    <a:lnTo>
                      <a:pt x="38367" y="271435"/>
                    </a:lnTo>
                    <a:cubicBezTo>
                      <a:pt x="17177" y="271435"/>
                      <a:pt x="0" y="254258"/>
                      <a:pt x="0" y="233068"/>
                    </a:cubicBezTo>
                    <a:lnTo>
                      <a:pt x="0" y="38367"/>
                    </a:lnTo>
                    <a:cubicBezTo>
                      <a:pt x="0" y="17177"/>
                      <a:pt x="17177" y="0"/>
                      <a:pt x="383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-9614" y="-35705"/>
                <a:ext cx="744041" cy="395260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Модульность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9563552" y="1434127"/>
            <a:ext cx="3239960" cy="1500753"/>
            <a:chOff x="0" y="-66491"/>
            <a:chExt cx="4319947" cy="2001004"/>
          </a:xfrm>
        </p:grpSpPr>
        <p:grpSp>
          <p:nvGrpSpPr>
            <p:cNvPr id="23" name="Group 23"/>
            <p:cNvGrpSpPr/>
            <p:nvPr/>
          </p:nvGrpSpPr>
          <p:grpSpPr>
            <a:xfrm>
              <a:off x="540826" y="-66491"/>
              <a:ext cx="3779121" cy="2001004"/>
              <a:chOff x="0" y="-13134"/>
              <a:chExt cx="746493" cy="39526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744041" cy="271435"/>
              </a:xfrm>
              <a:custGeom>
                <a:avLst/>
                <a:gdLst/>
                <a:ahLst/>
                <a:cxnLst/>
                <a:rect l="l" t="t" r="r" b="b"/>
                <a:pathLst>
                  <a:path w="744041" h="271435">
                    <a:moveTo>
                      <a:pt x="38367" y="0"/>
                    </a:moveTo>
                    <a:lnTo>
                      <a:pt x="705674" y="0"/>
                    </a:lnTo>
                    <a:cubicBezTo>
                      <a:pt x="726864" y="0"/>
                      <a:pt x="744041" y="17177"/>
                      <a:pt x="744041" y="38367"/>
                    </a:cubicBezTo>
                    <a:lnTo>
                      <a:pt x="744041" y="233068"/>
                    </a:lnTo>
                    <a:cubicBezTo>
                      <a:pt x="744041" y="254258"/>
                      <a:pt x="726864" y="271435"/>
                      <a:pt x="705674" y="271435"/>
                    </a:cubicBezTo>
                    <a:lnTo>
                      <a:pt x="38367" y="271435"/>
                    </a:lnTo>
                    <a:cubicBezTo>
                      <a:pt x="17177" y="271435"/>
                      <a:pt x="0" y="254258"/>
                      <a:pt x="0" y="233068"/>
                    </a:cubicBezTo>
                    <a:lnTo>
                      <a:pt x="0" y="38367"/>
                    </a:lnTo>
                    <a:cubicBezTo>
                      <a:pt x="0" y="17177"/>
                      <a:pt x="17177" y="0"/>
                      <a:pt x="383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2452" y="-13134"/>
                <a:ext cx="744041" cy="395260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Элегантность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13633306" y="1394488"/>
            <a:ext cx="3240644" cy="1500753"/>
            <a:chOff x="0" y="-119343"/>
            <a:chExt cx="4320859" cy="2001004"/>
          </a:xfrm>
        </p:grpSpPr>
        <p:grpSp>
          <p:nvGrpSpPr>
            <p:cNvPr id="30" name="Group 30"/>
            <p:cNvGrpSpPr/>
            <p:nvPr/>
          </p:nvGrpSpPr>
          <p:grpSpPr>
            <a:xfrm>
              <a:off x="540826" y="-119343"/>
              <a:ext cx="3780033" cy="2001004"/>
              <a:chOff x="0" y="-23574"/>
              <a:chExt cx="746673" cy="39526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744041" cy="271435"/>
              </a:xfrm>
              <a:custGeom>
                <a:avLst/>
                <a:gdLst/>
                <a:ahLst/>
                <a:cxnLst/>
                <a:rect l="l" t="t" r="r" b="b"/>
                <a:pathLst>
                  <a:path w="744041" h="271435">
                    <a:moveTo>
                      <a:pt x="38367" y="0"/>
                    </a:moveTo>
                    <a:lnTo>
                      <a:pt x="705674" y="0"/>
                    </a:lnTo>
                    <a:cubicBezTo>
                      <a:pt x="726864" y="0"/>
                      <a:pt x="744041" y="17177"/>
                      <a:pt x="744041" y="38367"/>
                    </a:cubicBezTo>
                    <a:lnTo>
                      <a:pt x="744041" y="233068"/>
                    </a:lnTo>
                    <a:cubicBezTo>
                      <a:pt x="744041" y="254258"/>
                      <a:pt x="726864" y="271435"/>
                      <a:pt x="705674" y="271435"/>
                    </a:cubicBezTo>
                    <a:lnTo>
                      <a:pt x="38367" y="271435"/>
                    </a:lnTo>
                    <a:cubicBezTo>
                      <a:pt x="17177" y="271435"/>
                      <a:pt x="0" y="254258"/>
                      <a:pt x="0" y="233068"/>
                    </a:cubicBezTo>
                    <a:lnTo>
                      <a:pt x="0" y="38367"/>
                    </a:lnTo>
                    <a:cubicBezTo>
                      <a:pt x="0" y="17177"/>
                      <a:pt x="17177" y="0"/>
                      <a:pt x="383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2632" y="-23574"/>
                <a:ext cx="744041" cy="395260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Гибкость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36" name="Group 36"/>
          <p:cNvGrpSpPr/>
          <p:nvPr/>
        </p:nvGrpSpPr>
        <p:grpSpPr>
          <a:xfrm>
            <a:off x="15248632" y="9258300"/>
            <a:ext cx="2010668" cy="829419"/>
            <a:chOff x="0" y="0"/>
            <a:chExt cx="2680891" cy="1105891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1950108" cy="1105891"/>
              <a:chOff x="0" y="0"/>
              <a:chExt cx="385206" cy="21844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385206" cy="218448"/>
              </a:xfrm>
              <a:custGeom>
                <a:avLst/>
                <a:gdLst/>
                <a:ahLst/>
                <a:cxnLst/>
                <a:rect l="l" t="t" r="r" b="b"/>
                <a:pathLst>
                  <a:path w="385206" h="218448">
                    <a:moveTo>
                      <a:pt x="109224" y="0"/>
                    </a:moveTo>
                    <a:lnTo>
                      <a:pt x="275983" y="0"/>
                    </a:lnTo>
                    <a:cubicBezTo>
                      <a:pt x="336305" y="0"/>
                      <a:pt x="385206" y="48901"/>
                      <a:pt x="385206" y="109224"/>
                    </a:cubicBezTo>
                    <a:lnTo>
                      <a:pt x="385206" y="109224"/>
                    </a:lnTo>
                    <a:cubicBezTo>
                      <a:pt x="385206" y="169547"/>
                      <a:pt x="336305" y="218448"/>
                      <a:pt x="275983" y="218448"/>
                    </a:cubicBezTo>
                    <a:lnTo>
                      <a:pt x="109224" y="218448"/>
                    </a:lnTo>
                    <a:cubicBezTo>
                      <a:pt x="48901" y="218448"/>
                      <a:pt x="0" y="169547"/>
                      <a:pt x="0" y="109224"/>
                    </a:cubicBezTo>
                    <a:lnTo>
                      <a:pt x="0" y="109224"/>
                    </a:lnTo>
                    <a:cubicBezTo>
                      <a:pt x="0" y="48901"/>
                      <a:pt x="48901" y="0"/>
                      <a:pt x="109224" y="0"/>
                    </a:cubicBezTo>
                    <a:close/>
                  </a:path>
                </a:pathLst>
              </a:custGeom>
              <a:solidFill>
                <a:srgbClr val="F5F5F5"/>
              </a:solidFill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47625"/>
                <a:ext cx="385206" cy="2660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161916" y="0"/>
              <a:ext cx="2518975" cy="1105891"/>
            </a:xfrm>
            <a:custGeom>
              <a:avLst/>
              <a:gdLst/>
              <a:ahLst/>
              <a:cxnLst/>
              <a:rect l="l" t="t" r="r" b="b"/>
              <a:pathLst>
                <a:path w="2518975" h="1105891">
                  <a:moveTo>
                    <a:pt x="0" y="0"/>
                  </a:moveTo>
                  <a:lnTo>
                    <a:pt x="2518975" y="0"/>
                  </a:lnTo>
                  <a:lnTo>
                    <a:pt x="2518975" y="1105891"/>
                  </a:lnTo>
                  <a:lnTo>
                    <a:pt x="0" y="110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0743" t="-43889" r="-20227" b="-41064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80856" y="1710323"/>
            <a:ext cx="15278444" cy="765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Получать и обрабатывать данные по карточкам устройств самообслуживания из программного комплексов ProView, OpenWay, процессинг банка и аналогов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Получать и обрабатывать данные по остаткам и оборотам денежной наличности в устройствах самообслуживания из программного комплекса ProView, OpenWay, процессинг банка и аналогов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Строить прогнозную модель будущих выдач для каждого банкомата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Автоматически включать в план подкрепления банкоматы, в которых наличности не хватит до следующей инкассации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Автоматически включать в план терминалы самообслуживания с функцией Cash-in по 4 критериям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Рассчитывать оптимальную сумму загрузки банкомата с учетом текущей ставки фондирования и стоимости инкассации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Распределять суммы по кассетам в зависимости от купюрности кассет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Учитывать страховую сумму устройства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Формировать и настраивать доступы, роли, функции пользователей администратором системы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Вести 2 и более календарей праздничных дней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Автоматически формировать письма с заявкой по настроенному шаблону и многое другое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Прогнозирование загрузки банкомата с ресайклингом</a:t>
            </a:r>
          </a:p>
        </p:txBody>
      </p:sp>
      <p:grpSp>
        <p:nvGrpSpPr>
          <p:cNvPr id="3" name="Group 3"/>
          <p:cNvGrpSpPr/>
          <p:nvPr/>
        </p:nvGrpSpPr>
        <p:grpSpPr>
          <a:xfrm rot="-5400000">
            <a:off x="1718657" y="1932219"/>
            <a:ext cx="150059" cy="159040"/>
            <a:chOff x="0" y="0"/>
            <a:chExt cx="43219" cy="458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5400000">
            <a:off x="1718657" y="3839723"/>
            <a:ext cx="150059" cy="159040"/>
            <a:chOff x="0" y="0"/>
            <a:chExt cx="43219" cy="458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5400000">
            <a:off x="1718657" y="4294582"/>
            <a:ext cx="150059" cy="159040"/>
            <a:chOff x="0" y="0"/>
            <a:chExt cx="43219" cy="458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5400000">
            <a:off x="1718657" y="5245758"/>
            <a:ext cx="150059" cy="159040"/>
            <a:chOff x="0" y="0"/>
            <a:chExt cx="43219" cy="4580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5400000">
            <a:off x="1718657" y="6631727"/>
            <a:ext cx="150059" cy="159040"/>
            <a:chOff x="0" y="0"/>
            <a:chExt cx="43219" cy="4580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-5400000">
            <a:off x="1718657" y="5753969"/>
            <a:ext cx="150059" cy="159040"/>
            <a:chOff x="0" y="0"/>
            <a:chExt cx="43219" cy="4580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-5400000">
            <a:off x="1718657" y="7123420"/>
            <a:ext cx="150059" cy="159040"/>
            <a:chOff x="0" y="0"/>
            <a:chExt cx="43219" cy="4580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 rot="-5400000">
            <a:off x="1718657" y="8106807"/>
            <a:ext cx="150059" cy="159040"/>
            <a:chOff x="0" y="0"/>
            <a:chExt cx="43219" cy="4580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 rot="-5400000">
            <a:off x="1718657" y="9053360"/>
            <a:ext cx="150059" cy="159040"/>
            <a:chOff x="0" y="0"/>
            <a:chExt cx="43219" cy="4580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 rot="-5400000">
            <a:off x="1718657" y="2831491"/>
            <a:ext cx="150059" cy="159040"/>
            <a:chOff x="0" y="0"/>
            <a:chExt cx="43219" cy="4580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598572" y="914400"/>
            <a:ext cx="12158712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СИСТЕМА ПОЗВОЛЯЕТ:</a:t>
            </a:r>
          </a:p>
        </p:txBody>
      </p:sp>
      <p:grpSp>
        <p:nvGrpSpPr>
          <p:cNvPr id="34" name="Group 34"/>
          <p:cNvGrpSpPr/>
          <p:nvPr/>
        </p:nvGrpSpPr>
        <p:grpSpPr>
          <a:xfrm rot="-5400000">
            <a:off x="1718657" y="7615114"/>
            <a:ext cx="150059" cy="159040"/>
            <a:chOff x="0" y="0"/>
            <a:chExt cx="43219" cy="4580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 rot="-5400000">
            <a:off x="1718657" y="8561667"/>
            <a:ext cx="150059" cy="159040"/>
            <a:chOff x="0" y="0"/>
            <a:chExt cx="43219" cy="4580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0" name="Freeform 40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41" name="AutoShape 41"/>
          <p:cNvSpPr/>
          <p:nvPr/>
        </p:nvSpPr>
        <p:spPr>
          <a:xfrm flipV="1">
            <a:off x="679501" y="0"/>
            <a:ext cx="0" cy="11119792"/>
          </a:xfrm>
          <a:prstGeom prst="line">
            <a:avLst/>
          </a:prstGeom>
          <a:ln w="9525" cap="flat">
            <a:solidFill>
              <a:schemeClr val="bg1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792261"/>
            <a:ext cx="16230600" cy="765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Для прогнозирования выдачи денежной наличности из устройств самообслуживания, а также прихода-расхода кассы используется нейронная сеть, как библиотека для глубокого обучения. 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Включает реализацию ограниченной машины Больцмана, глубокой сети доверия, глубокого автокодировщика, стекового автокодировщика с фильтрацией шума, рекурсивной тензорной нейронной сети, word2vec, doc2vec, GloVe. 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Обучение проводится как с помощью обычных многослойных нейронных сетей, так и для сложных сетей, в которых определён граф вычислений. 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Включает в себя класс для работы с n-мерным массивом данных. </a:t>
            </a:r>
          </a:p>
          <a:p>
            <a:pPr algn="l">
              <a:lnSpc>
                <a:spcPts val="3780"/>
              </a:lnSpc>
            </a:pPr>
            <a:endParaRPr lang="en-US" sz="2700" spc="-81">
              <a:solidFill>
                <a:srgbClr val="30303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Говоря простыми словами, нейронная сеть использует множество статистических методов прогноза, которые могут быть использованы в различных направлениях для прогнозирования ряда цифр.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При постоянном обучении (переобучении) нейронной сети она учится выбирать из огромного множества методов прогноза ту модель, которая наилучшим образом выдает прогноз для конкретного ряда цифр (для конкретного устройства, кассы, хранилища). 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Таким образом, в ПО содержится не один алгоритм прогнозирования, а совокупность. Нейронная сеть при этом подбирает самостоятельно, какой из методов использовать в конкретном случае для достижения максимального эффекта.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617062"/>
            <a:ext cx="13276940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ПРОГНОЗИРОВАНИЕ ПОТОКОВ ДЕНЕЖНОЙ НАЛИЧНОСТИ</a:t>
            </a:r>
          </a:p>
        </p:txBody>
      </p:sp>
      <p:sp>
        <p:nvSpPr>
          <p:cNvPr id="4" name="Freeform 4"/>
          <p:cNvSpPr/>
          <p:nvPr/>
        </p:nvSpPr>
        <p:spPr>
          <a:xfrm rot="8100000">
            <a:off x="16157630" y="282824"/>
            <a:ext cx="1365595" cy="1365595"/>
          </a:xfrm>
          <a:custGeom>
            <a:avLst/>
            <a:gdLst/>
            <a:ahLst/>
            <a:cxnLst/>
            <a:rect l="l" t="t" r="r" b="b"/>
            <a:pathLst>
              <a:path w="1365595" h="1365595">
                <a:moveTo>
                  <a:pt x="0" y="0"/>
                </a:moveTo>
                <a:lnTo>
                  <a:pt x="1365595" y="0"/>
                </a:lnTo>
                <a:lnTo>
                  <a:pt x="1365595" y="1365595"/>
                </a:lnTo>
                <a:lnTo>
                  <a:pt x="0" y="13655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577530" flipV="1">
            <a:off x="-2405775" y="395496"/>
            <a:ext cx="10672463" cy="10691903"/>
          </a:xfrm>
          <a:custGeom>
            <a:avLst/>
            <a:gdLst/>
            <a:ahLst/>
            <a:cxnLst/>
            <a:rect l="l" t="t" r="r" b="b"/>
            <a:pathLst>
              <a:path w="10672463" h="10691903">
                <a:moveTo>
                  <a:pt x="0" y="10691903"/>
                </a:moveTo>
                <a:lnTo>
                  <a:pt x="10672463" y="10691903"/>
                </a:lnTo>
                <a:lnTo>
                  <a:pt x="10672463" y="0"/>
                </a:lnTo>
                <a:lnTo>
                  <a:pt x="0" y="0"/>
                </a:lnTo>
                <a:lnTo>
                  <a:pt x="0" y="10691903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515864" y="4863874"/>
            <a:ext cx="7261288" cy="2056441"/>
            <a:chOff x="0" y="-112570"/>
            <a:chExt cx="9681717" cy="2741922"/>
          </a:xfrm>
        </p:grpSpPr>
        <p:grpSp>
          <p:nvGrpSpPr>
            <p:cNvPr id="4" name="Group 4"/>
            <p:cNvGrpSpPr/>
            <p:nvPr/>
          </p:nvGrpSpPr>
          <p:grpSpPr>
            <a:xfrm>
              <a:off x="561301" y="-112570"/>
              <a:ext cx="9120416" cy="2741922"/>
              <a:chOff x="0" y="-22236"/>
              <a:chExt cx="1801564" cy="54161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1321" y="-22236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Подготовка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решений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о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величине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аванса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по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кассам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>
            <a:off x="5520882" y="2101464"/>
            <a:ext cx="7256270" cy="2573061"/>
            <a:chOff x="0" y="-166123"/>
            <a:chExt cx="9675027" cy="3430748"/>
          </a:xfrm>
        </p:grpSpPr>
        <p:grpSp>
          <p:nvGrpSpPr>
            <p:cNvPr id="11" name="Group 11"/>
            <p:cNvGrpSpPr/>
            <p:nvPr/>
          </p:nvGrpSpPr>
          <p:grpSpPr>
            <a:xfrm>
              <a:off x="547919" y="-166123"/>
              <a:ext cx="9127108" cy="3430748"/>
              <a:chOff x="0" y="-32869"/>
              <a:chExt cx="1802886" cy="67767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800243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553854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537997"/>
                    </a:lnTo>
                    <a:cubicBezTo>
                      <a:pt x="1800243" y="542202"/>
                      <a:pt x="1798572" y="546235"/>
                      <a:pt x="1795598" y="549209"/>
                    </a:cubicBezTo>
                    <a:cubicBezTo>
                      <a:pt x="1792624" y="552183"/>
                      <a:pt x="1788591" y="553854"/>
                      <a:pt x="1784386" y="553854"/>
                    </a:cubicBezTo>
                    <a:lnTo>
                      <a:pt x="15857" y="553854"/>
                    </a:lnTo>
                    <a:cubicBezTo>
                      <a:pt x="11651" y="553854"/>
                      <a:pt x="7618" y="552183"/>
                      <a:pt x="4644" y="549209"/>
                    </a:cubicBezTo>
                    <a:cubicBezTo>
                      <a:pt x="1671" y="546235"/>
                      <a:pt x="0" y="542202"/>
                      <a:pt x="0" y="537997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2643" y="-32869"/>
                <a:ext cx="1800243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Построение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прогнозной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модели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на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основе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статистики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по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кассовым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операциям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5520882" y="7027634"/>
            <a:ext cx="7256270" cy="2573061"/>
            <a:chOff x="0" y="-170062"/>
            <a:chExt cx="9675027" cy="3430748"/>
          </a:xfrm>
        </p:grpSpPr>
        <p:grpSp>
          <p:nvGrpSpPr>
            <p:cNvPr id="18" name="Group 18"/>
            <p:cNvGrpSpPr/>
            <p:nvPr/>
          </p:nvGrpSpPr>
          <p:grpSpPr>
            <a:xfrm>
              <a:off x="547919" y="-170062"/>
              <a:ext cx="9127108" cy="3430748"/>
              <a:chOff x="0" y="-33647"/>
              <a:chExt cx="1802886" cy="67767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800243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553854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537997"/>
                    </a:lnTo>
                    <a:cubicBezTo>
                      <a:pt x="1800243" y="542202"/>
                      <a:pt x="1798572" y="546235"/>
                      <a:pt x="1795598" y="549209"/>
                    </a:cubicBezTo>
                    <a:cubicBezTo>
                      <a:pt x="1792624" y="552183"/>
                      <a:pt x="1788591" y="553854"/>
                      <a:pt x="1784386" y="553854"/>
                    </a:cubicBezTo>
                    <a:lnTo>
                      <a:pt x="15857" y="553854"/>
                    </a:lnTo>
                    <a:cubicBezTo>
                      <a:pt x="11651" y="553854"/>
                      <a:pt x="7618" y="552183"/>
                      <a:pt x="4644" y="549209"/>
                    </a:cubicBezTo>
                    <a:cubicBezTo>
                      <a:pt x="1671" y="546235"/>
                      <a:pt x="0" y="542202"/>
                      <a:pt x="0" y="537997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2643" y="-33647"/>
                <a:ext cx="1800243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Включение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сумм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подразделений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розничного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бизнеса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и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кредитования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согласно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заявкам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4" name="TextBox 24"/>
          <p:cNvSpPr txBox="1"/>
          <p:nvPr/>
        </p:nvSpPr>
        <p:spPr>
          <a:xfrm>
            <a:off x="2505530" y="914400"/>
            <a:ext cx="13276940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УПРАВЛЕНИЕ ДЕНЕЖНОЙ НАЛИЧНОСТЬЮ В КАССАХ</a:t>
            </a:r>
          </a:p>
        </p:txBody>
      </p:sp>
      <p:sp>
        <p:nvSpPr>
          <p:cNvPr id="25" name="Freeform 25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4107" y="2001468"/>
            <a:ext cx="7256272" cy="2056441"/>
            <a:chOff x="0" y="-182964"/>
            <a:chExt cx="9675029" cy="2741922"/>
          </a:xfrm>
        </p:grpSpPr>
        <p:grpSp>
          <p:nvGrpSpPr>
            <p:cNvPr id="3" name="Group 3"/>
            <p:cNvGrpSpPr/>
            <p:nvPr/>
          </p:nvGrpSpPr>
          <p:grpSpPr>
            <a:xfrm>
              <a:off x="561301" y="-182964"/>
              <a:ext cx="9113728" cy="2741922"/>
              <a:chOff x="0" y="-36141"/>
              <a:chExt cx="1800243" cy="54161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6141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Подготовка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решений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о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сумме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загрузки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и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дате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инкассации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банкоматов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1300688" y="2129193"/>
            <a:ext cx="7278080" cy="2573061"/>
            <a:chOff x="0" y="-12664"/>
            <a:chExt cx="9704106" cy="3430748"/>
          </a:xfrm>
        </p:grpSpPr>
        <p:grpSp>
          <p:nvGrpSpPr>
            <p:cNvPr id="10" name="Group 10"/>
            <p:cNvGrpSpPr/>
            <p:nvPr/>
          </p:nvGrpSpPr>
          <p:grpSpPr>
            <a:xfrm>
              <a:off x="547919" y="-12664"/>
              <a:ext cx="9156187" cy="3430748"/>
              <a:chOff x="0" y="-2556"/>
              <a:chExt cx="1808630" cy="677679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800243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553854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537997"/>
                    </a:lnTo>
                    <a:cubicBezTo>
                      <a:pt x="1800243" y="542202"/>
                      <a:pt x="1798572" y="546235"/>
                      <a:pt x="1795598" y="549209"/>
                    </a:cubicBezTo>
                    <a:cubicBezTo>
                      <a:pt x="1792624" y="552183"/>
                      <a:pt x="1788591" y="553854"/>
                      <a:pt x="1784386" y="553854"/>
                    </a:cubicBezTo>
                    <a:lnTo>
                      <a:pt x="15857" y="553854"/>
                    </a:lnTo>
                    <a:cubicBezTo>
                      <a:pt x="11651" y="553854"/>
                      <a:pt x="7618" y="552183"/>
                      <a:pt x="4644" y="549209"/>
                    </a:cubicBezTo>
                    <a:cubicBezTo>
                      <a:pt x="1671" y="546235"/>
                      <a:pt x="0" y="542202"/>
                      <a:pt x="0" y="537997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8387" y="-2556"/>
                <a:ext cx="1800243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Возможность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заполнить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статистику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выдач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из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файла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на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начальном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этапе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работы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2505530" y="914400"/>
            <a:ext cx="13276940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ФОРМИРОВАНИЕ ПЛАНА ИНКАССАЦИИ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00688" y="4298564"/>
            <a:ext cx="7246235" cy="2573061"/>
            <a:chOff x="0" y="-126246"/>
            <a:chExt cx="9661647" cy="3430748"/>
          </a:xfrm>
        </p:grpSpPr>
        <p:grpSp>
          <p:nvGrpSpPr>
            <p:cNvPr id="18" name="Group 18"/>
            <p:cNvGrpSpPr/>
            <p:nvPr/>
          </p:nvGrpSpPr>
          <p:grpSpPr>
            <a:xfrm>
              <a:off x="547919" y="-126246"/>
              <a:ext cx="9113728" cy="3430748"/>
              <a:chOff x="0" y="-24992"/>
              <a:chExt cx="1800243" cy="67767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800243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553854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537997"/>
                    </a:lnTo>
                    <a:cubicBezTo>
                      <a:pt x="1800243" y="542202"/>
                      <a:pt x="1798572" y="546235"/>
                      <a:pt x="1795598" y="549209"/>
                    </a:cubicBezTo>
                    <a:cubicBezTo>
                      <a:pt x="1792624" y="552183"/>
                      <a:pt x="1788591" y="553854"/>
                      <a:pt x="1784386" y="553854"/>
                    </a:cubicBezTo>
                    <a:lnTo>
                      <a:pt x="15857" y="553854"/>
                    </a:lnTo>
                    <a:cubicBezTo>
                      <a:pt x="11651" y="553854"/>
                      <a:pt x="7618" y="552183"/>
                      <a:pt x="4644" y="549209"/>
                    </a:cubicBezTo>
                    <a:cubicBezTo>
                      <a:pt x="1671" y="546235"/>
                      <a:pt x="0" y="542202"/>
                      <a:pt x="0" y="537997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24992"/>
                <a:ext cx="1800243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Построение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прогнозной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модели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на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основе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статистики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по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операциям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в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сети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банкоматов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>
            <a:off x="1300688" y="6771628"/>
            <a:ext cx="7305375" cy="2573061"/>
            <a:chOff x="0" y="-2"/>
            <a:chExt cx="9740500" cy="3430748"/>
          </a:xfrm>
        </p:grpSpPr>
        <p:grpSp>
          <p:nvGrpSpPr>
            <p:cNvPr id="25" name="Group 25"/>
            <p:cNvGrpSpPr/>
            <p:nvPr/>
          </p:nvGrpSpPr>
          <p:grpSpPr>
            <a:xfrm>
              <a:off x="547919" y="-2"/>
              <a:ext cx="9192581" cy="3430748"/>
              <a:chOff x="0" y="-55"/>
              <a:chExt cx="1815819" cy="67767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800243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553854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537997"/>
                    </a:lnTo>
                    <a:cubicBezTo>
                      <a:pt x="1800243" y="542202"/>
                      <a:pt x="1798572" y="546235"/>
                      <a:pt x="1795598" y="549209"/>
                    </a:cubicBezTo>
                    <a:cubicBezTo>
                      <a:pt x="1792624" y="552183"/>
                      <a:pt x="1788591" y="553854"/>
                      <a:pt x="1784386" y="553854"/>
                    </a:cubicBezTo>
                    <a:lnTo>
                      <a:pt x="15857" y="553854"/>
                    </a:lnTo>
                    <a:cubicBezTo>
                      <a:pt x="11651" y="553854"/>
                      <a:pt x="7618" y="552183"/>
                      <a:pt x="4644" y="549209"/>
                    </a:cubicBezTo>
                    <a:cubicBezTo>
                      <a:pt x="1671" y="546235"/>
                      <a:pt x="0" y="542202"/>
                      <a:pt x="0" y="537997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5576" y="-55"/>
                <a:ext cx="1800243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Учет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сумм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страхования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,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рядом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стоящих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ПСТ, АТМ и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других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устройств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самообслуживания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-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31" name="Group 31"/>
          <p:cNvGrpSpPr/>
          <p:nvPr/>
        </p:nvGrpSpPr>
        <p:grpSpPr>
          <a:xfrm>
            <a:off x="9524107" y="4128134"/>
            <a:ext cx="7463205" cy="4870441"/>
            <a:chOff x="0" y="0"/>
            <a:chExt cx="2150171" cy="140318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50171" cy="1403188"/>
            </a:xfrm>
            <a:custGeom>
              <a:avLst/>
              <a:gdLst/>
              <a:ahLst/>
              <a:cxnLst/>
              <a:rect l="l" t="t" r="r" b="b"/>
              <a:pathLst>
                <a:path w="2150171" h="1403188">
                  <a:moveTo>
                    <a:pt x="23859" y="0"/>
                  </a:moveTo>
                  <a:lnTo>
                    <a:pt x="2126312" y="0"/>
                  </a:lnTo>
                  <a:cubicBezTo>
                    <a:pt x="2132640" y="0"/>
                    <a:pt x="2138709" y="2514"/>
                    <a:pt x="2143183" y="6988"/>
                  </a:cubicBezTo>
                  <a:cubicBezTo>
                    <a:pt x="2147658" y="11463"/>
                    <a:pt x="2150171" y="17531"/>
                    <a:pt x="2150171" y="23859"/>
                  </a:cubicBezTo>
                  <a:lnTo>
                    <a:pt x="2150171" y="1379329"/>
                  </a:lnTo>
                  <a:cubicBezTo>
                    <a:pt x="2150171" y="1392506"/>
                    <a:pt x="2139489" y="1403188"/>
                    <a:pt x="2126312" y="1403188"/>
                  </a:cubicBezTo>
                  <a:lnTo>
                    <a:pt x="23859" y="1403188"/>
                  </a:lnTo>
                  <a:cubicBezTo>
                    <a:pt x="10682" y="1403188"/>
                    <a:pt x="0" y="1392506"/>
                    <a:pt x="0" y="1379329"/>
                  </a:cubicBezTo>
                  <a:lnTo>
                    <a:pt x="0" y="23859"/>
                  </a:lnTo>
                  <a:cubicBezTo>
                    <a:pt x="0" y="10682"/>
                    <a:pt x="10682" y="0"/>
                    <a:pt x="23859" y="0"/>
                  </a:cubicBezTo>
                  <a:close/>
                </a:path>
              </a:pathLst>
            </a:custGeom>
            <a:blipFill>
              <a:blip r:embed="rId2"/>
              <a:stretch>
                <a:fillRect t="-5137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33" name="Freeform 33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43" t="-43889" r="-20227" b="-41064"/>
            </a:stretch>
          </a:blipFill>
        </p:spPr>
      </p:sp>
      <p:sp>
        <p:nvSpPr>
          <p:cNvPr id="34" name="Freeform 34"/>
          <p:cNvSpPr/>
          <p:nvPr/>
        </p:nvSpPr>
        <p:spPr>
          <a:xfrm rot="2700000">
            <a:off x="16157630" y="282824"/>
            <a:ext cx="1365595" cy="1365595"/>
          </a:xfrm>
          <a:custGeom>
            <a:avLst/>
            <a:gdLst/>
            <a:ahLst/>
            <a:cxnLst/>
            <a:rect l="l" t="t" r="r" b="b"/>
            <a:pathLst>
              <a:path w="1365595" h="1365595">
                <a:moveTo>
                  <a:pt x="0" y="0"/>
                </a:moveTo>
                <a:lnTo>
                  <a:pt x="1365595" y="0"/>
                </a:lnTo>
                <a:lnTo>
                  <a:pt x="1365595" y="1365595"/>
                </a:lnTo>
                <a:lnTo>
                  <a:pt x="0" y="13655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03028" y="2068042"/>
            <a:ext cx="7256272" cy="2056441"/>
            <a:chOff x="0" y="-156396"/>
            <a:chExt cx="9675029" cy="2741922"/>
          </a:xfrm>
        </p:grpSpPr>
        <p:grpSp>
          <p:nvGrpSpPr>
            <p:cNvPr id="3" name="Group 3"/>
            <p:cNvGrpSpPr/>
            <p:nvPr/>
          </p:nvGrpSpPr>
          <p:grpSpPr>
            <a:xfrm>
              <a:off x="554608" y="-156396"/>
              <a:ext cx="9120421" cy="2741922"/>
              <a:chOff x="-1322" y="-30893"/>
              <a:chExt cx="1801565" cy="54161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-1322" y="-30893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Включение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в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план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инкассации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ТС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по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критерию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оптимальности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10008046" y="4265774"/>
            <a:ext cx="7246235" cy="2573061"/>
            <a:chOff x="0" y="-95881"/>
            <a:chExt cx="9661647" cy="3430748"/>
          </a:xfrm>
        </p:grpSpPr>
        <p:grpSp>
          <p:nvGrpSpPr>
            <p:cNvPr id="10" name="Group 10"/>
            <p:cNvGrpSpPr/>
            <p:nvPr/>
          </p:nvGrpSpPr>
          <p:grpSpPr>
            <a:xfrm>
              <a:off x="547919" y="-95881"/>
              <a:ext cx="9113728" cy="3430748"/>
              <a:chOff x="0" y="-18994"/>
              <a:chExt cx="1800243" cy="677679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800243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553854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537997"/>
                    </a:lnTo>
                    <a:cubicBezTo>
                      <a:pt x="1800243" y="542202"/>
                      <a:pt x="1798572" y="546235"/>
                      <a:pt x="1795598" y="549209"/>
                    </a:cubicBezTo>
                    <a:cubicBezTo>
                      <a:pt x="1792624" y="552183"/>
                      <a:pt x="1788591" y="553854"/>
                      <a:pt x="1784386" y="553854"/>
                    </a:cubicBezTo>
                    <a:lnTo>
                      <a:pt x="15857" y="553854"/>
                    </a:lnTo>
                    <a:cubicBezTo>
                      <a:pt x="11651" y="553854"/>
                      <a:pt x="7618" y="552183"/>
                      <a:pt x="4644" y="549209"/>
                    </a:cubicBezTo>
                    <a:cubicBezTo>
                      <a:pt x="1671" y="546235"/>
                      <a:pt x="0" y="542202"/>
                      <a:pt x="0" y="537997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18994"/>
                <a:ext cx="1800243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Включение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в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план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инкассации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ТС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при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превышении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страховой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суммы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,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достижения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порога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купюр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2505530" y="914400"/>
            <a:ext cx="13276940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ВКЛЮЧЕНИЕ В ПЛАН ИНКАССАЦИИ ТС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008046" y="6841775"/>
            <a:ext cx="7246235" cy="2573061"/>
            <a:chOff x="0" y="-214673"/>
            <a:chExt cx="9661647" cy="3430748"/>
          </a:xfrm>
        </p:grpSpPr>
        <p:grpSp>
          <p:nvGrpSpPr>
            <p:cNvPr id="18" name="Group 18"/>
            <p:cNvGrpSpPr/>
            <p:nvPr/>
          </p:nvGrpSpPr>
          <p:grpSpPr>
            <a:xfrm>
              <a:off x="523654" y="-214673"/>
              <a:ext cx="9137993" cy="3430748"/>
              <a:chOff x="-4793" y="-42459"/>
              <a:chExt cx="1805036" cy="67767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800243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553854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537997"/>
                    </a:lnTo>
                    <a:cubicBezTo>
                      <a:pt x="1800243" y="542202"/>
                      <a:pt x="1798572" y="546235"/>
                      <a:pt x="1795598" y="549209"/>
                    </a:cubicBezTo>
                    <a:cubicBezTo>
                      <a:pt x="1792624" y="552183"/>
                      <a:pt x="1788591" y="553854"/>
                      <a:pt x="1784386" y="553854"/>
                    </a:cubicBezTo>
                    <a:lnTo>
                      <a:pt x="15857" y="553854"/>
                    </a:lnTo>
                    <a:cubicBezTo>
                      <a:pt x="11651" y="553854"/>
                      <a:pt x="7618" y="552183"/>
                      <a:pt x="4644" y="549209"/>
                    </a:cubicBezTo>
                    <a:cubicBezTo>
                      <a:pt x="1671" y="546235"/>
                      <a:pt x="0" y="542202"/>
                      <a:pt x="0" y="537997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-4793" y="-42459"/>
                <a:ext cx="1800243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Просмотр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купюрного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состава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находящихся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в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кассете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ТС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денежных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средств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>
            <a:off x="1028700" y="2743277"/>
            <a:ext cx="8009235" cy="5418783"/>
            <a:chOff x="0" y="0"/>
            <a:chExt cx="2150171" cy="145473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50171" cy="1454735"/>
            </a:xfrm>
            <a:custGeom>
              <a:avLst/>
              <a:gdLst/>
              <a:ahLst/>
              <a:cxnLst/>
              <a:rect l="l" t="t" r="r" b="b"/>
              <a:pathLst>
                <a:path w="2150171" h="1454735">
                  <a:moveTo>
                    <a:pt x="22232" y="0"/>
                  </a:moveTo>
                  <a:lnTo>
                    <a:pt x="2127939" y="0"/>
                  </a:lnTo>
                  <a:cubicBezTo>
                    <a:pt x="2133835" y="0"/>
                    <a:pt x="2139490" y="2342"/>
                    <a:pt x="2143660" y="6512"/>
                  </a:cubicBezTo>
                  <a:cubicBezTo>
                    <a:pt x="2147829" y="10681"/>
                    <a:pt x="2150171" y="16336"/>
                    <a:pt x="2150171" y="22232"/>
                  </a:cubicBezTo>
                  <a:lnTo>
                    <a:pt x="2150171" y="1432502"/>
                  </a:lnTo>
                  <a:cubicBezTo>
                    <a:pt x="2150171" y="1438399"/>
                    <a:pt x="2147829" y="1444054"/>
                    <a:pt x="2143660" y="1448223"/>
                  </a:cubicBezTo>
                  <a:cubicBezTo>
                    <a:pt x="2139490" y="1452392"/>
                    <a:pt x="2133835" y="1454735"/>
                    <a:pt x="2127939" y="1454735"/>
                  </a:cubicBezTo>
                  <a:lnTo>
                    <a:pt x="22232" y="1454735"/>
                  </a:lnTo>
                  <a:cubicBezTo>
                    <a:pt x="9954" y="1454735"/>
                    <a:pt x="0" y="1444781"/>
                    <a:pt x="0" y="1432502"/>
                  </a:cubicBezTo>
                  <a:lnTo>
                    <a:pt x="0" y="22232"/>
                  </a:lnTo>
                  <a:cubicBezTo>
                    <a:pt x="0" y="16336"/>
                    <a:pt x="2342" y="10681"/>
                    <a:pt x="6512" y="6512"/>
                  </a:cubicBezTo>
                  <a:cubicBezTo>
                    <a:pt x="10681" y="2342"/>
                    <a:pt x="16336" y="0"/>
                    <a:pt x="22232" y="0"/>
                  </a:cubicBezTo>
                  <a:close/>
                </a:path>
              </a:pathLst>
            </a:custGeom>
            <a:blipFill>
              <a:blip r:embed="rId2"/>
              <a:stretch>
                <a:fillRect t="-828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26" name="Freeform 26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43" t="-43889" r="-20227" b="-41064"/>
            </a:stretch>
          </a:blipFill>
        </p:spPr>
      </p:sp>
      <p:sp>
        <p:nvSpPr>
          <p:cNvPr id="27" name="Freeform 27"/>
          <p:cNvSpPr/>
          <p:nvPr/>
        </p:nvSpPr>
        <p:spPr>
          <a:xfrm rot="-10800000" flipV="1">
            <a:off x="1028700" y="0"/>
            <a:ext cx="1739587" cy="1328412"/>
          </a:xfrm>
          <a:custGeom>
            <a:avLst/>
            <a:gdLst/>
            <a:ahLst/>
            <a:cxnLst/>
            <a:rect l="l" t="t" r="r" b="b"/>
            <a:pathLst>
              <a:path w="1739587" h="1328412">
                <a:moveTo>
                  <a:pt x="0" y="1328412"/>
                </a:moveTo>
                <a:lnTo>
                  <a:pt x="1739587" y="1328412"/>
                </a:lnTo>
                <a:lnTo>
                  <a:pt x="1739587" y="0"/>
                </a:lnTo>
                <a:lnTo>
                  <a:pt x="0" y="0"/>
                </a:lnTo>
                <a:lnTo>
                  <a:pt x="0" y="132841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449580"/>
            <a:ext cx="9824476" cy="910590"/>
            <a:chOff x="0" y="0"/>
            <a:chExt cx="2587516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239826"/>
            </a:xfrm>
            <a:custGeom>
              <a:avLst/>
              <a:gdLst/>
              <a:ahLst/>
              <a:cxnLst/>
              <a:rect l="l" t="t" r="r" b="b"/>
              <a:pathLst>
                <a:path w="2587516" h="239826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199637"/>
                  </a:lnTo>
                  <a:cubicBezTo>
                    <a:pt x="2587516" y="210296"/>
                    <a:pt x="2583282" y="220518"/>
                    <a:pt x="2575745" y="228055"/>
                  </a:cubicBezTo>
                  <a:cubicBezTo>
                    <a:pt x="2568208" y="235592"/>
                    <a:pt x="2557986" y="239826"/>
                    <a:pt x="2547327" y="239826"/>
                  </a:cubicBezTo>
                  <a:lnTo>
                    <a:pt x="40189" y="239826"/>
                  </a:lnTo>
                  <a:cubicBezTo>
                    <a:pt x="29530" y="239826"/>
                    <a:pt x="19308" y="235592"/>
                    <a:pt x="11771" y="228055"/>
                  </a:cubicBezTo>
                  <a:cubicBezTo>
                    <a:pt x="4234" y="220518"/>
                    <a:pt x="0" y="210296"/>
                    <a:pt x="0" y="199637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2587516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УЧЕТ ТАРИФОВ СТОРОННЕЙ ИНКАССАЦИИ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625496" y="1510456"/>
            <a:ext cx="4008126" cy="903859"/>
            <a:chOff x="0" y="0"/>
            <a:chExt cx="5344168" cy="12051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5003076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Дифференцированная</a:t>
              </a:r>
            </a:p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система тарифов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139937" y="1510456"/>
            <a:ext cx="5471183" cy="903859"/>
            <a:chOff x="0" y="0"/>
            <a:chExt cx="7294911" cy="12051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6953819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Возможность учета средней стоимости инкассации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54377" y="1510456"/>
            <a:ext cx="5471183" cy="903859"/>
            <a:chOff x="0" y="0"/>
            <a:chExt cx="7294911" cy="1205145"/>
          </a:xfrm>
        </p:grpSpPr>
        <p:grpSp>
          <p:nvGrpSpPr>
            <p:cNvPr id="16" name="Group 1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41092" y="-47625"/>
              <a:ext cx="6953819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Расчет стоимости инкассации</a:t>
              </a:r>
            </a:p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 справочнику тарифов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8700" y="2930310"/>
            <a:ext cx="14005153" cy="7055096"/>
            <a:chOff x="0" y="0"/>
            <a:chExt cx="2150171" cy="108314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50171" cy="1083149"/>
            </a:xfrm>
            <a:custGeom>
              <a:avLst/>
              <a:gdLst/>
              <a:ahLst/>
              <a:cxnLst/>
              <a:rect l="l" t="t" r="r" b="b"/>
              <a:pathLst>
                <a:path w="2150171" h="1083149">
                  <a:moveTo>
                    <a:pt x="12714" y="0"/>
                  </a:moveTo>
                  <a:lnTo>
                    <a:pt x="2137457" y="0"/>
                  </a:lnTo>
                  <a:cubicBezTo>
                    <a:pt x="2140829" y="0"/>
                    <a:pt x="2144063" y="1340"/>
                    <a:pt x="2146448" y="3724"/>
                  </a:cubicBezTo>
                  <a:cubicBezTo>
                    <a:pt x="2148832" y="6108"/>
                    <a:pt x="2150171" y="9342"/>
                    <a:pt x="2150171" y="12714"/>
                  </a:cubicBezTo>
                  <a:lnTo>
                    <a:pt x="2150171" y="1070435"/>
                  </a:lnTo>
                  <a:cubicBezTo>
                    <a:pt x="2150171" y="1073807"/>
                    <a:pt x="2148832" y="1077041"/>
                    <a:pt x="2146448" y="1079425"/>
                  </a:cubicBezTo>
                  <a:cubicBezTo>
                    <a:pt x="2144063" y="1081809"/>
                    <a:pt x="2140829" y="1083149"/>
                    <a:pt x="2137457" y="1083149"/>
                  </a:cubicBezTo>
                  <a:lnTo>
                    <a:pt x="12714" y="1083149"/>
                  </a:lnTo>
                  <a:cubicBezTo>
                    <a:pt x="9342" y="1083149"/>
                    <a:pt x="6108" y="1081809"/>
                    <a:pt x="3724" y="1079425"/>
                  </a:cubicBezTo>
                  <a:cubicBezTo>
                    <a:pt x="1340" y="1077041"/>
                    <a:pt x="0" y="1073807"/>
                    <a:pt x="0" y="1070435"/>
                  </a:cubicBezTo>
                  <a:lnTo>
                    <a:pt x="0" y="12714"/>
                  </a:lnTo>
                  <a:cubicBezTo>
                    <a:pt x="0" y="9342"/>
                    <a:pt x="1340" y="6108"/>
                    <a:pt x="3724" y="3724"/>
                  </a:cubicBezTo>
                  <a:cubicBezTo>
                    <a:pt x="6108" y="1340"/>
                    <a:pt x="9342" y="0"/>
                    <a:pt x="12714" y="0"/>
                  </a:cubicBezTo>
                  <a:close/>
                </a:path>
              </a:pathLst>
            </a:custGeom>
            <a:blipFill>
              <a:blip r:embed="rId2"/>
              <a:stretch>
                <a:fillRect l="-124" r="-124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22" name="Freeform 22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449580"/>
            <a:ext cx="9824476" cy="910590"/>
            <a:chOff x="0" y="0"/>
            <a:chExt cx="2587516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239826"/>
            </a:xfrm>
            <a:custGeom>
              <a:avLst/>
              <a:gdLst/>
              <a:ahLst/>
              <a:cxnLst/>
              <a:rect l="l" t="t" r="r" b="b"/>
              <a:pathLst>
                <a:path w="2587516" h="239826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199637"/>
                  </a:lnTo>
                  <a:cubicBezTo>
                    <a:pt x="2587516" y="210296"/>
                    <a:pt x="2583282" y="220518"/>
                    <a:pt x="2575745" y="228055"/>
                  </a:cubicBezTo>
                  <a:cubicBezTo>
                    <a:pt x="2568208" y="235592"/>
                    <a:pt x="2557986" y="239826"/>
                    <a:pt x="2547327" y="239826"/>
                  </a:cubicBezTo>
                  <a:lnTo>
                    <a:pt x="40189" y="239826"/>
                  </a:lnTo>
                  <a:cubicBezTo>
                    <a:pt x="29530" y="239826"/>
                    <a:pt x="19308" y="235592"/>
                    <a:pt x="11771" y="228055"/>
                  </a:cubicBezTo>
                  <a:cubicBezTo>
                    <a:pt x="4234" y="220518"/>
                    <a:pt x="0" y="210296"/>
                    <a:pt x="0" y="199637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2587516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ФОРМИРОВАНИЕ ПЛАНА ИНКАССАЦИИ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93327" y="1503045"/>
            <a:ext cx="5672464" cy="903859"/>
            <a:chOff x="0" y="0"/>
            <a:chExt cx="7563285" cy="12051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7222194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Отправка заявок на согласование в кассовые узлы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169567" y="1503045"/>
            <a:ext cx="5471183" cy="903859"/>
            <a:chOff x="0" y="0"/>
            <a:chExt cx="7294911" cy="12051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6953819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Редактирование предложенной суммы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2208" y="2092579"/>
            <a:ext cx="5471183" cy="465709"/>
            <a:chOff x="0" y="0"/>
            <a:chExt cx="7294911" cy="620945"/>
          </a:xfrm>
        </p:grpSpPr>
        <p:grpSp>
          <p:nvGrpSpPr>
            <p:cNvPr id="16" name="Group 1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41092" y="-47625"/>
              <a:ext cx="6953819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Просмотр результатов анализа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2208" y="1503045"/>
            <a:ext cx="5471183" cy="465709"/>
            <a:chOff x="0" y="0"/>
            <a:chExt cx="7294911" cy="620945"/>
          </a:xfrm>
        </p:grpSpPr>
        <p:grpSp>
          <p:nvGrpSpPr>
            <p:cNvPr id="21" name="Group 2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341092" y="-47625"/>
              <a:ext cx="6953819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Разбивка по кассовым узлам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141423" y="2803504"/>
            <a:ext cx="14005153" cy="7055096"/>
            <a:chOff x="0" y="0"/>
            <a:chExt cx="18673538" cy="9406795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18673538" cy="9406795"/>
              <a:chOff x="0" y="0"/>
              <a:chExt cx="2150171" cy="1083149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150171" cy="1083149"/>
              </a:xfrm>
              <a:custGeom>
                <a:avLst/>
                <a:gdLst/>
                <a:ahLst/>
                <a:cxnLst/>
                <a:rect l="l" t="t" r="r" b="b"/>
                <a:pathLst>
                  <a:path w="2150171" h="1083149">
                    <a:moveTo>
                      <a:pt x="12714" y="0"/>
                    </a:moveTo>
                    <a:lnTo>
                      <a:pt x="2137457" y="0"/>
                    </a:lnTo>
                    <a:cubicBezTo>
                      <a:pt x="2140829" y="0"/>
                      <a:pt x="2144063" y="1340"/>
                      <a:pt x="2146448" y="3724"/>
                    </a:cubicBezTo>
                    <a:cubicBezTo>
                      <a:pt x="2148832" y="6108"/>
                      <a:pt x="2150171" y="9342"/>
                      <a:pt x="2150171" y="12714"/>
                    </a:cubicBezTo>
                    <a:lnTo>
                      <a:pt x="2150171" y="1070435"/>
                    </a:lnTo>
                    <a:cubicBezTo>
                      <a:pt x="2150171" y="1073807"/>
                      <a:pt x="2148832" y="1077041"/>
                      <a:pt x="2146448" y="1079425"/>
                    </a:cubicBezTo>
                    <a:cubicBezTo>
                      <a:pt x="2144063" y="1081809"/>
                      <a:pt x="2140829" y="1083149"/>
                      <a:pt x="2137457" y="1083149"/>
                    </a:cubicBezTo>
                    <a:lnTo>
                      <a:pt x="12714" y="1083149"/>
                    </a:lnTo>
                    <a:cubicBezTo>
                      <a:pt x="9342" y="1083149"/>
                      <a:pt x="6108" y="1081809"/>
                      <a:pt x="3724" y="1079425"/>
                    </a:cubicBezTo>
                    <a:cubicBezTo>
                      <a:pt x="1340" y="1077041"/>
                      <a:pt x="0" y="1073807"/>
                      <a:pt x="0" y="1070435"/>
                    </a:cubicBezTo>
                    <a:lnTo>
                      <a:pt x="0" y="12714"/>
                    </a:lnTo>
                    <a:cubicBezTo>
                      <a:pt x="0" y="9342"/>
                      <a:pt x="1340" y="6108"/>
                      <a:pt x="3724" y="3724"/>
                    </a:cubicBezTo>
                    <a:cubicBezTo>
                      <a:pt x="6108" y="1340"/>
                      <a:pt x="9342" y="0"/>
                      <a:pt x="12714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755" r="-755"/>
                </a:stretch>
              </a:blipFill>
              <a:ln w="38100" cap="rnd">
                <a:gradFill>
                  <a:gsLst>
                    <a:gs pos="0">
                      <a:srgbClr val="FF6A0E">
                        <a:alpha val="100000"/>
                      </a:srgbClr>
                    </a:gs>
                    <a:gs pos="100000">
                      <a:srgbClr val="FF9100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prstDash val="solid"/>
                <a:round/>
              </a:ln>
            </p:spPr>
          </p:sp>
        </p:grpSp>
        <p:grpSp>
          <p:nvGrpSpPr>
            <p:cNvPr id="28" name="Group 28"/>
            <p:cNvGrpSpPr/>
            <p:nvPr/>
          </p:nvGrpSpPr>
          <p:grpSpPr>
            <a:xfrm>
              <a:off x="17466122" y="8561665"/>
              <a:ext cx="1207415" cy="845129"/>
              <a:chOff x="0" y="0"/>
              <a:chExt cx="238502" cy="166939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238502" cy="166939"/>
              </a:xfrm>
              <a:custGeom>
                <a:avLst/>
                <a:gdLst/>
                <a:ahLst/>
                <a:cxnLst/>
                <a:rect l="l" t="t" r="r" b="b"/>
                <a:pathLst>
                  <a:path w="238502" h="166939">
                    <a:moveTo>
                      <a:pt x="83470" y="0"/>
                    </a:moveTo>
                    <a:lnTo>
                      <a:pt x="155032" y="0"/>
                    </a:lnTo>
                    <a:cubicBezTo>
                      <a:pt x="177170" y="0"/>
                      <a:pt x="198401" y="8794"/>
                      <a:pt x="214054" y="24448"/>
                    </a:cubicBezTo>
                    <a:cubicBezTo>
                      <a:pt x="229708" y="40101"/>
                      <a:pt x="238502" y="61332"/>
                      <a:pt x="238502" y="83470"/>
                    </a:cubicBezTo>
                    <a:lnTo>
                      <a:pt x="238502" y="83470"/>
                    </a:lnTo>
                    <a:cubicBezTo>
                      <a:pt x="238502" y="129569"/>
                      <a:pt x="201131" y="166939"/>
                      <a:pt x="155032" y="166939"/>
                    </a:cubicBezTo>
                    <a:lnTo>
                      <a:pt x="83470" y="166939"/>
                    </a:lnTo>
                    <a:cubicBezTo>
                      <a:pt x="37371" y="166939"/>
                      <a:pt x="0" y="129569"/>
                      <a:pt x="0" y="83470"/>
                    </a:cubicBezTo>
                    <a:lnTo>
                      <a:pt x="0" y="83470"/>
                    </a:lnTo>
                    <a:cubicBezTo>
                      <a:pt x="0" y="37371"/>
                      <a:pt x="37371" y="0"/>
                      <a:pt x="8347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238502" cy="2145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</p:grpSp>
      <p:sp>
        <p:nvSpPr>
          <p:cNvPr id="31" name="Freeform 31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449580"/>
            <a:ext cx="9824476" cy="910590"/>
            <a:chOff x="0" y="0"/>
            <a:chExt cx="2587516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239826"/>
            </a:xfrm>
            <a:custGeom>
              <a:avLst/>
              <a:gdLst/>
              <a:ahLst/>
              <a:cxnLst/>
              <a:rect l="l" t="t" r="r" b="b"/>
              <a:pathLst>
                <a:path w="2587516" h="239826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199637"/>
                  </a:lnTo>
                  <a:cubicBezTo>
                    <a:pt x="2587516" y="210296"/>
                    <a:pt x="2583282" y="220518"/>
                    <a:pt x="2575745" y="228055"/>
                  </a:cubicBezTo>
                  <a:cubicBezTo>
                    <a:pt x="2568208" y="235592"/>
                    <a:pt x="2557986" y="239826"/>
                    <a:pt x="2547327" y="239826"/>
                  </a:cubicBezTo>
                  <a:lnTo>
                    <a:pt x="40189" y="239826"/>
                  </a:lnTo>
                  <a:cubicBezTo>
                    <a:pt x="29530" y="239826"/>
                    <a:pt x="19308" y="235592"/>
                    <a:pt x="11771" y="228055"/>
                  </a:cubicBezTo>
                  <a:cubicBezTo>
                    <a:pt x="4234" y="220518"/>
                    <a:pt x="0" y="210296"/>
                    <a:pt x="0" y="199637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2587516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ОПТИМИЗАЦИЯ РАСХОДОВ БАНКА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755735" y="1644305"/>
            <a:ext cx="6593975" cy="903859"/>
            <a:chOff x="0" y="0"/>
            <a:chExt cx="8791967" cy="12051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8450875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Экономия трудовых ресурсов</a:t>
              </a:r>
            </a:p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на анализ и подготовку плана загрузки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061082" y="1630525"/>
            <a:ext cx="5471183" cy="465709"/>
            <a:chOff x="0" y="0"/>
            <a:chExt cx="7294911" cy="6209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6953819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Экономия сумм страхования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1082" y="2372459"/>
            <a:ext cx="5471183" cy="465709"/>
            <a:chOff x="0" y="0"/>
            <a:chExt cx="7294911" cy="620945"/>
          </a:xfrm>
        </p:grpSpPr>
        <p:grpSp>
          <p:nvGrpSpPr>
            <p:cNvPr id="16" name="Group 1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41092" y="-47625"/>
              <a:ext cx="6953819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Экономия кассовых ресурсов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57730" y="3070423"/>
            <a:ext cx="16772539" cy="6059080"/>
            <a:chOff x="0" y="0"/>
            <a:chExt cx="1735050" cy="62678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35050" cy="626787"/>
            </a:xfrm>
            <a:custGeom>
              <a:avLst/>
              <a:gdLst/>
              <a:ahLst/>
              <a:cxnLst/>
              <a:rect l="l" t="t" r="r" b="b"/>
              <a:pathLst>
                <a:path w="1735050" h="626787">
                  <a:moveTo>
                    <a:pt x="10616" y="0"/>
                  </a:moveTo>
                  <a:lnTo>
                    <a:pt x="1724434" y="0"/>
                  </a:lnTo>
                  <a:cubicBezTo>
                    <a:pt x="1727249" y="0"/>
                    <a:pt x="1729950" y="1119"/>
                    <a:pt x="1731941" y="3109"/>
                  </a:cubicBezTo>
                  <a:cubicBezTo>
                    <a:pt x="1733932" y="5100"/>
                    <a:pt x="1735050" y="7801"/>
                    <a:pt x="1735050" y="10616"/>
                  </a:cubicBezTo>
                  <a:lnTo>
                    <a:pt x="1735050" y="616170"/>
                  </a:lnTo>
                  <a:cubicBezTo>
                    <a:pt x="1735050" y="618986"/>
                    <a:pt x="1733932" y="621686"/>
                    <a:pt x="1731941" y="623677"/>
                  </a:cubicBezTo>
                  <a:cubicBezTo>
                    <a:pt x="1729950" y="625668"/>
                    <a:pt x="1727249" y="626787"/>
                    <a:pt x="1724434" y="626787"/>
                  </a:cubicBezTo>
                  <a:lnTo>
                    <a:pt x="10616" y="626787"/>
                  </a:lnTo>
                  <a:cubicBezTo>
                    <a:pt x="7801" y="626787"/>
                    <a:pt x="5100" y="625668"/>
                    <a:pt x="3109" y="623677"/>
                  </a:cubicBezTo>
                  <a:cubicBezTo>
                    <a:pt x="1119" y="621686"/>
                    <a:pt x="0" y="618986"/>
                    <a:pt x="0" y="616170"/>
                  </a:cubicBezTo>
                  <a:lnTo>
                    <a:pt x="0" y="10616"/>
                  </a:lnTo>
                  <a:cubicBezTo>
                    <a:pt x="0" y="7801"/>
                    <a:pt x="1119" y="5100"/>
                    <a:pt x="3109" y="3109"/>
                  </a:cubicBezTo>
                  <a:cubicBezTo>
                    <a:pt x="5100" y="1119"/>
                    <a:pt x="7801" y="0"/>
                    <a:pt x="10616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22" name="Freeform 22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449580"/>
            <a:ext cx="9824476" cy="1464657"/>
            <a:chOff x="0" y="0"/>
            <a:chExt cx="2587516" cy="3857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385753"/>
            </a:xfrm>
            <a:custGeom>
              <a:avLst/>
              <a:gdLst/>
              <a:ahLst/>
              <a:cxnLst/>
              <a:rect l="l" t="t" r="r" b="b"/>
              <a:pathLst>
                <a:path w="2587516" h="385753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345564"/>
                  </a:lnTo>
                  <a:cubicBezTo>
                    <a:pt x="2587516" y="367760"/>
                    <a:pt x="2569523" y="385753"/>
                    <a:pt x="2547327" y="385753"/>
                  </a:cubicBezTo>
                  <a:lnTo>
                    <a:pt x="40189" y="385753"/>
                  </a:lnTo>
                  <a:cubicBezTo>
                    <a:pt x="29530" y="385753"/>
                    <a:pt x="19308" y="381519"/>
                    <a:pt x="11771" y="373982"/>
                  </a:cubicBezTo>
                  <a:cubicBezTo>
                    <a:pt x="4234" y="366445"/>
                    <a:pt x="0" y="356223"/>
                    <a:pt x="0" y="345564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587516" cy="471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719"/>
                </a:lnSpc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МОНИТОРИНГ ТЕКУЩИХ ОСТАТКОВ ДЕНЕЖНОЙ НАЛИЧНОСТИ В УСТРОЙСТВАХ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272604" y="2199852"/>
            <a:ext cx="5803271" cy="903859"/>
            <a:chOff x="0" y="0"/>
            <a:chExt cx="7737695" cy="12051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7396603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Текущее состояние денежной наличности в устройствах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2199852"/>
            <a:ext cx="5803271" cy="903859"/>
            <a:chOff x="0" y="0"/>
            <a:chExt cx="7737695" cy="12051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7396603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Прогнозная и фактическая</a:t>
              </a:r>
            </a:p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выдача за сегодня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115852" y="2199852"/>
            <a:ext cx="5803271" cy="903859"/>
            <a:chOff x="0" y="0"/>
            <a:chExt cx="7737695" cy="1205145"/>
          </a:xfrm>
        </p:grpSpPr>
        <p:grpSp>
          <p:nvGrpSpPr>
            <p:cNvPr id="16" name="Group 1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41092" y="-47625"/>
              <a:ext cx="7396603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Возможность оперативно реагировать на резкие изменения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8700" y="3389461"/>
            <a:ext cx="5803271" cy="465709"/>
            <a:chOff x="0" y="0"/>
            <a:chExt cx="7737695" cy="620945"/>
          </a:xfrm>
        </p:grpSpPr>
        <p:grpSp>
          <p:nvGrpSpPr>
            <p:cNvPr id="21" name="Group 2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341092" y="-47625"/>
              <a:ext cx="7396603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Остатки на утро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127023" y="4117605"/>
            <a:ext cx="14033953" cy="5538631"/>
            <a:chOff x="0" y="0"/>
            <a:chExt cx="1735050" cy="68475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735050" cy="684754"/>
            </a:xfrm>
            <a:custGeom>
              <a:avLst/>
              <a:gdLst/>
              <a:ahLst/>
              <a:cxnLst/>
              <a:rect l="l" t="t" r="r" b="b"/>
              <a:pathLst>
                <a:path w="1735050" h="684754">
                  <a:moveTo>
                    <a:pt x="12688" y="0"/>
                  </a:moveTo>
                  <a:lnTo>
                    <a:pt x="1722362" y="0"/>
                  </a:lnTo>
                  <a:cubicBezTo>
                    <a:pt x="1725727" y="0"/>
                    <a:pt x="1728954" y="1337"/>
                    <a:pt x="1731334" y="3716"/>
                  </a:cubicBezTo>
                  <a:cubicBezTo>
                    <a:pt x="1733713" y="6096"/>
                    <a:pt x="1735050" y="9323"/>
                    <a:pt x="1735050" y="12688"/>
                  </a:cubicBezTo>
                  <a:lnTo>
                    <a:pt x="1735050" y="672066"/>
                  </a:lnTo>
                  <a:cubicBezTo>
                    <a:pt x="1735050" y="675431"/>
                    <a:pt x="1733713" y="678658"/>
                    <a:pt x="1731334" y="681038"/>
                  </a:cubicBezTo>
                  <a:cubicBezTo>
                    <a:pt x="1728954" y="683417"/>
                    <a:pt x="1725727" y="684754"/>
                    <a:pt x="1722362" y="684754"/>
                  </a:cubicBezTo>
                  <a:lnTo>
                    <a:pt x="12688" y="684754"/>
                  </a:lnTo>
                  <a:cubicBezTo>
                    <a:pt x="9323" y="684754"/>
                    <a:pt x="6096" y="683417"/>
                    <a:pt x="3716" y="681038"/>
                  </a:cubicBezTo>
                  <a:cubicBezTo>
                    <a:pt x="1337" y="678658"/>
                    <a:pt x="0" y="675431"/>
                    <a:pt x="0" y="672066"/>
                  </a:cubicBezTo>
                  <a:lnTo>
                    <a:pt x="0" y="12688"/>
                  </a:lnTo>
                  <a:cubicBezTo>
                    <a:pt x="0" y="9323"/>
                    <a:pt x="1337" y="6096"/>
                    <a:pt x="3716" y="3716"/>
                  </a:cubicBezTo>
                  <a:cubicBezTo>
                    <a:pt x="6096" y="1337"/>
                    <a:pt x="9323" y="0"/>
                    <a:pt x="12688" y="0"/>
                  </a:cubicBezTo>
                  <a:close/>
                </a:path>
              </a:pathLst>
            </a:custGeom>
            <a:blipFill>
              <a:blip r:embed="rId2"/>
              <a:stretch>
                <a:fillRect b="-3570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5259821" y="9258300"/>
            <a:ext cx="1999479" cy="829419"/>
            <a:chOff x="0" y="0"/>
            <a:chExt cx="2665971" cy="1105891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1201540" cy="530581"/>
              <a:chOff x="0" y="0"/>
              <a:chExt cx="237341" cy="104806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237341" cy="104806"/>
              </a:xfrm>
              <a:custGeom>
                <a:avLst/>
                <a:gdLst/>
                <a:ahLst/>
                <a:cxnLst/>
                <a:rect l="l" t="t" r="r" b="b"/>
                <a:pathLst>
                  <a:path w="237341" h="104806">
                    <a:moveTo>
                      <a:pt x="52403" y="0"/>
                    </a:moveTo>
                    <a:lnTo>
                      <a:pt x="184938" y="0"/>
                    </a:lnTo>
                    <a:cubicBezTo>
                      <a:pt x="213880" y="0"/>
                      <a:pt x="237341" y="23462"/>
                      <a:pt x="237341" y="52403"/>
                    </a:cubicBezTo>
                    <a:lnTo>
                      <a:pt x="237341" y="52403"/>
                    </a:lnTo>
                    <a:cubicBezTo>
                      <a:pt x="237341" y="66301"/>
                      <a:pt x="231820" y="79630"/>
                      <a:pt x="221993" y="89458"/>
                    </a:cubicBezTo>
                    <a:cubicBezTo>
                      <a:pt x="212165" y="99285"/>
                      <a:pt x="198836" y="104806"/>
                      <a:pt x="184938" y="104806"/>
                    </a:cubicBezTo>
                    <a:lnTo>
                      <a:pt x="52403" y="104806"/>
                    </a:lnTo>
                    <a:cubicBezTo>
                      <a:pt x="38505" y="104806"/>
                      <a:pt x="25176" y="99285"/>
                      <a:pt x="15349" y="89458"/>
                    </a:cubicBezTo>
                    <a:cubicBezTo>
                      <a:pt x="5521" y="79630"/>
                      <a:pt x="0" y="66301"/>
                      <a:pt x="0" y="52403"/>
                    </a:cubicBezTo>
                    <a:lnTo>
                      <a:pt x="0" y="52403"/>
                    </a:lnTo>
                    <a:cubicBezTo>
                      <a:pt x="0" y="38505"/>
                      <a:pt x="5521" y="25176"/>
                      <a:pt x="15349" y="15349"/>
                    </a:cubicBezTo>
                    <a:cubicBezTo>
                      <a:pt x="25176" y="5521"/>
                      <a:pt x="38505" y="0"/>
                      <a:pt x="524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237341" cy="1524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146997" y="0"/>
              <a:ext cx="2518975" cy="1105891"/>
            </a:xfrm>
            <a:custGeom>
              <a:avLst/>
              <a:gdLst/>
              <a:ahLst/>
              <a:cxnLst/>
              <a:rect l="l" t="t" r="r" b="b"/>
              <a:pathLst>
                <a:path w="2518975" h="1105891">
                  <a:moveTo>
                    <a:pt x="0" y="0"/>
                  </a:moveTo>
                  <a:lnTo>
                    <a:pt x="2518974" y="0"/>
                  </a:lnTo>
                  <a:lnTo>
                    <a:pt x="2518974" y="1105891"/>
                  </a:lnTo>
                  <a:lnTo>
                    <a:pt x="0" y="110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0743" t="-43889" r="-20227" b="-41064"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6115852" y="3389461"/>
            <a:ext cx="11025378" cy="465709"/>
            <a:chOff x="0" y="0"/>
            <a:chExt cx="14700504" cy="620945"/>
          </a:xfrm>
        </p:grpSpPr>
        <p:grpSp>
          <p:nvGrpSpPr>
            <p:cNvPr id="33" name="Group 33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341092" y="-47625"/>
              <a:ext cx="14359412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Подсветка устройства, на который необходимо обратить внимание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449580"/>
            <a:ext cx="9824476" cy="910590"/>
            <a:chOff x="0" y="0"/>
            <a:chExt cx="2587516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239826"/>
            </a:xfrm>
            <a:custGeom>
              <a:avLst/>
              <a:gdLst/>
              <a:ahLst/>
              <a:cxnLst/>
              <a:rect l="l" t="t" r="r" b="b"/>
              <a:pathLst>
                <a:path w="2587516" h="239826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199637"/>
                  </a:lnTo>
                  <a:cubicBezTo>
                    <a:pt x="2587516" y="210296"/>
                    <a:pt x="2583282" y="220518"/>
                    <a:pt x="2575745" y="228055"/>
                  </a:cubicBezTo>
                  <a:cubicBezTo>
                    <a:pt x="2568208" y="235592"/>
                    <a:pt x="2557986" y="239826"/>
                    <a:pt x="2547327" y="239826"/>
                  </a:cubicBezTo>
                  <a:lnTo>
                    <a:pt x="40189" y="239826"/>
                  </a:lnTo>
                  <a:cubicBezTo>
                    <a:pt x="29530" y="239826"/>
                    <a:pt x="19308" y="235592"/>
                    <a:pt x="11771" y="228055"/>
                  </a:cubicBezTo>
                  <a:cubicBezTo>
                    <a:pt x="4234" y="220518"/>
                    <a:pt x="0" y="210296"/>
                    <a:pt x="0" y="199637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2587516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КОНСТРУКТОР РОЛЕЙ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88483" y="1305297"/>
            <a:ext cx="6593975" cy="465709"/>
            <a:chOff x="0" y="0"/>
            <a:chExt cx="8791967" cy="6209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8450875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Распределение прав доступа на роли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407252" y="1305297"/>
            <a:ext cx="5471183" cy="465709"/>
            <a:chOff x="0" y="0"/>
            <a:chExt cx="7294911" cy="6209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6953819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Создание ролей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407252" y="1904056"/>
            <a:ext cx="5471183" cy="465709"/>
            <a:chOff x="0" y="0"/>
            <a:chExt cx="7294911" cy="620945"/>
          </a:xfrm>
        </p:grpSpPr>
        <p:grpSp>
          <p:nvGrpSpPr>
            <p:cNvPr id="16" name="Group 1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41092" y="-47625"/>
              <a:ext cx="6953819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Распределение функций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388483" y="1904056"/>
            <a:ext cx="5471183" cy="465709"/>
            <a:chOff x="0" y="0"/>
            <a:chExt cx="7294911" cy="620945"/>
          </a:xfrm>
        </p:grpSpPr>
        <p:grpSp>
          <p:nvGrpSpPr>
            <p:cNvPr id="21" name="Group 2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341092" y="-47625"/>
              <a:ext cx="6953819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Экспорт/импорт ролей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57730" y="2635554"/>
            <a:ext cx="16772539" cy="6982582"/>
            <a:chOff x="0" y="0"/>
            <a:chExt cx="1735050" cy="72231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735050" cy="722319"/>
            </a:xfrm>
            <a:custGeom>
              <a:avLst/>
              <a:gdLst/>
              <a:ahLst/>
              <a:cxnLst/>
              <a:rect l="l" t="t" r="r" b="b"/>
              <a:pathLst>
                <a:path w="1735050" h="722319">
                  <a:moveTo>
                    <a:pt x="10616" y="0"/>
                  </a:moveTo>
                  <a:lnTo>
                    <a:pt x="1724434" y="0"/>
                  </a:lnTo>
                  <a:cubicBezTo>
                    <a:pt x="1727249" y="0"/>
                    <a:pt x="1729950" y="1119"/>
                    <a:pt x="1731941" y="3109"/>
                  </a:cubicBezTo>
                  <a:cubicBezTo>
                    <a:pt x="1733932" y="5100"/>
                    <a:pt x="1735050" y="7801"/>
                    <a:pt x="1735050" y="10616"/>
                  </a:cubicBezTo>
                  <a:lnTo>
                    <a:pt x="1735050" y="711703"/>
                  </a:lnTo>
                  <a:cubicBezTo>
                    <a:pt x="1735050" y="714519"/>
                    <a:pt x="1733932" y="717219"/>
                    <a:pt x="1731941" y="719210"/>
                  </a:cubicBezTo>
                  <a:cubicBezTo>
                    <a:pt x="1729950" y="721201"/>
                    <a:pt x="1727249" y="722319"/>
                    <a:pt x="1724434" y="722319"/>
                  </a:cubicBezTo>
                  <a:lnTo>
                    <a:pt x="10616" y="722319"/>
                  </a:lnTo>
                  <a:cubicBezTo>
                    <a:pt x="7801" y="722319"/>
                    <a:pt x="5100" y="721201"/>
                    <a:pt x="3109" y="719210"/>
                  </a:cubicBezTo>
                  <a:cubicBezTo>
                    <a:pt x="1119" y="717219"/>
                    <a:pt x="0" y="714519"/>
                    <a:pt x="0" y="711703"/>
                  </a:cubicBezTo>
                  <a:lnTo>
                    <a:pt x="0" y="10616"/>
                  </a:lnTo>
                  <a:cubicBezTo>
                    <a:pt x="0" y="7801"/>
                    <a:pt x="1119" y="5100"/>
                    <a:pt x="3109" y="3109"/>
                  </a:cubicBezTo>
                  <a:cubicBezTo>
                    <a:pt x="5100" y="1119"/>
                    <a:pt x="7801" y="0"/>
                    <a:pt x="10616" y="0"/>
                  </a:cubicBezTo>
                  <a:close/>
                </a:path>
              </a:pathLst>
            </a:custGeom>
            <a:blipFill>
              <a:blip r:embed="rId2"/>
              <a:stretch>
                <a:fillRect b="-20402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5241015" y="9224753"/>
            <a:ext cx="2018285" cy="862965"/>
            <a:chOff x="0" y="0"/>
            <a:chExt cx="2691046" cy="1150620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2691046" cy="681122"/>
              <a:chOff x="0" y="0"/>
              <a:chExt cx="531565" cy="134543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31565" cy="134543"/>
              </a:xfrm>
              <a:custGeom>
                <a:avLst/>
                <a:gdLst/>
                <a:ahLst/>
                <a:cxnLst/>
                <a:rect l="l" t="t" r="r" b="b"/>
                <a:pathLst>
                  <a:path w="531565" h="134543">
                    <a:moveTo>
                      <a:pt x="67271" y="0"/>
                    </a:moveTo>
                    <a:lnTo>
                      <a:pt x="464293" y="0"/>
                    </a:lnTo>
                    <a:cubicBezTo>
                      <a:pt x="501446" y="0"/>
                      <a:pt x="531565" y="30118"/>
                      <a:pt x="531565" y="67271"/>
                    </a:cubicBezTo>
                    <a:lnTo>
                      <a:pt x="531565" y="67271"/>
                    </a:lnTo>
                    <a:cubicBezTo>
                      <a:pt x="531565" y="104424"/>
                      <a:pt x="501446" y="134543"/>
                      <a:pt x="464293" y="134543"/>
                    </a:cubicBezTo>
                    <a:lnTo>
                      <a:pt x="67271" y="134543"/>
                    </a:lnTo>
                    <a:cubicBezTo>
                      <a:pt x="30118" y="134543"/>
                      <a:pt x="0" y="104424"/>
                      <a:pt x="0" y="67271"/>
                    </a:cubicBezTo>
                    <a:lnTo>
                      <a:pt x="0" y="67271"/>
                    </a:lnTo>
                    <a:cubicBezTo>
                      <a:pt x="0" y="30118"/>
                      <a:pt x="30118" y="0"/>
                      <a:pt x="6727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531565" cy="1821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172072" y="44729"/>
              <a:ext cx="2518975" cy="1105891"/>
            </a:xfrm>
            <a:custGeom>
              <a:avLst/>
              <a:gdLst/>
              <a:ahLst/>
              <a:cxnLst/>
              <a:rect l="l" t="t" r="r" b="b"/>
              <a:pathLst>
                <a:path w="2518975" h="1105891">
                  <a:moveTo>
                    <a:pt x="0" y="0"/>
                  </a:moveTo>
                  <a:lnTo>
                    <a:pt x="2518974" y="0"/>
                  </a:lnTo>
                  <a:lnTo>
                    <a:pt x="2518974" y="1105891"/>
                  </a:lnTo>
                  <a:lnTo>
                    <a:pt x="0" y="110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0743" t="-43889" r="-20227" b="-41064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449580"/>
            <a:ext cx="9824476" cy="910590"/>
            <a:chOff x="0" y="0"/>
            <a:chExt cx="2587516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239826"/>
            </a:xfrm>
            <a:custGeom>
              <a:avLst/>
              <a:gdLst/>
              <a:ahLst/>
              <a:cxnLst/>
              <a:rect l="l" t="t" r="r" b="b"/>
              <a:pathLst>
                <a:path w="2587516" h="239826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199637"/>
                  </a:lnTo>
                  <a:cubicBezTo>
                    <a:pt x="2587516" y="210296"/>
                    <a:pt x="2583282" y="220518"/>
                    <a:pt x="2575745" y="228055"/>
                  </a:cubicBezTo>
                  <a:cubicBezTo>
                    <a:pt x="2568208" y="235592"/>
                    <a:pt x="2557986" y="239826"/>
                    <a:pt x="2547327" y="239826"/>
                  </a:cubicBezTo>
                  <a:lnTo>
                    <a:pt x="40189" y="239826"/>
                  </a:lnTo>
                  <a:cubicBezTo>
                    <a:pt x="29530" y="239826"/>
                    <a:pt x="19308" y="235592"/>
                    <a:pt x="11771" y="228055"/>
                  </a:cubicBezTo>
                  <a:cubicBezTo>
                    <a:pt x="4234" y="220518"/>
                    <a:pt x="0" y="210296"/>
                    <a:pt x="0" y="199637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587516" cy="325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719"/>
                </a:lnSpc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НАСТРОЙКИ БИЗНЕС-АДМИНИСТРАТОРА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504495" y="1569611"/>
            <a:ext cx="5803271" cy="903859"/>
            <a:chOff x="0" y="0"/>
            <a:chExt cx="7737695" cy="12051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7396603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Режим работы службы инкассации: будние/ежедневно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989646" y="1569611"/>
            <a:ext cx="5803271" cy="903859"/>
            <a:chOff x="0" y="0"/>
            <a:chExt cx="7737695" cy="12051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7396603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Средняя стоимость инкассации</a:t>
              </a:r>
            </a:p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 текущая ставка фондирования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989646" y="2759220"/>
            <a:ext cx="5803271" cy="903859"/>
            <a:chOff x="0" y="0"/>
            <a:chExt cx="7737695" cy="1205145"/>
          </a:xfrm>
        </p:grpSpPr>
        <p:grpSp>
          <p:nvGrpSpPr>
            <p:cNvPr id="16" name="Group 1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41092" y="-47625"/>
              <a:ext cx="7396603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Порядок округления количества купюр в кассетах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127023" y="3898530"/>
            <a:ext cx="14033953" cy="5538631"/>
            <a:chOff x="0" y="0"/>
            <a:chExt cx="1735050" cy="68475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35050" cy="684754"/>
            </a:xfrm>
            <a:custGeom>
              <a:avLst/>
              <a:gdLst/>
              <a:ahLst/>
              <a:cxnLst/>
              <a:rect l="l" t="t" r="r" b="b"/>
              <a:pathLst>
                <a:path w="1735050" h="684754">
                  <a:moveTo>
                    <a:pt x="12688" y="0"/>
                  </a:moveTo>
                  <a:lnTo>
                    <a:pt x="1722362" y="0"/>
                  </a:lnTo>
                  <a:cubicBezTo>
                    <a:pt x="1725727" y="0"/>
                    <a:pt x="1728954" y="1337"/>
                    <a:pt x="1731334" y="3716"/>
                  </a:cubicBezTo>
                  <a:cubicBezTo>
                    <a:pt x="1733713" y="6096"/>
                    <a:pt x="1735050" y="9323"/>
                    <a:pt x="1735050" y="12688"/>
                  </a:cubicBezTo>
                  <a:lnTo>
                    <a:pt x="1735050" y="672066"/>
                  </a:lnTo>
                  <a:cubicBezTo>
                    <a:pt x="1735050" y="675431"/>
                    <a:pt x="1733713" y="678658"/>
                    <a:pt x="1731334" y="681038"/>
                  </a:cubicBezTo>
                  <a:cubicBezTo>
                    <a:pt x="1728954" y="683417"/>
                    <a:pt x="1725727" y="684754"/>
                    <a:pt x="1722362" y="684754"/>
                  </a:cubicBezTo>
                  <a:lnTo>
                    <a:pt x="12688" y="684754"/>
                  </a:lnTo>
                  <a:cubicBezTo>
                    <a:pt x="9323" y="684754"/>
                    <a:pt x="6096" y="683417"/>
                    <a:pt x="3716" y="681038"/>
                  </a:cubicBezTo>
                  <a:cubicBezTo>
                    <a:pt x="1337" y="678658"/>
                    <a:pt x="0" y="675431"/>
                    <a:pt x="0" y="672066"/>
                  </a:cubicBezTo>
                  <a:lnTo>
                    <a:pt x="0" y="12688"/>
                  </a:lnTo>
                  <a:cubicBezTo>
                    <a:pt x="0" y="9323"/>
                    <a:pt x="1337" y="6096"/>
                    <a:pt x="3716" y="3716"/>
                  </a:cubicBezTo>
                  <a:cubicBezTo>
                    <a:pt x="6096" y="1337"/>
                    <a:pt x="9323" y="0"/>
                    <a:pt x="12688" y="0"/>
                  </a:cubicBezTo>
                  <a:close/>
                </a:path>
              </a:pathLst>
            </a:custGeom>
            <a:blipFill>
              <a:blip r:embed="rId2"/>
              <a:stretch>
                <a:fillRect b="-27008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15259821" y="9258300"/>
            <a:ext cx="1999479" cy="829419"/>
            <a:chOff x="0" y="0"/>
            <a:chExt cx="2665971" cy="1105891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1201540" cy="530581"/>
              <a:chOff x="0" y="0"/>
              <a:chExt cx="237341" cy="104806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37341" cy="104806"/>
              </a:xfrm>
              <a:custGeom>
                <a:avLst/>
                <a:gdLst/>
                <a:ahLst/>
                <a:cxnLst/>
                <a:rect l="l" t="t" r="r" b="b"/>
                <a:pathLst>
                  <a:path w="237341" h="104806">
                    <a:moveTo>
                      <a:pt x="52403" y="0"/>
                    </a:moveTo>
                    <a:lnTo>
                      <a:pt x="184938" y="0"/>
                    </a:lnTo>
                    <a:cubicBezTo>
                      <a:pt x="213880" y="0"/>
                      <a:pt x="237341" y="23462"/>
                      <a:pt x="237341" y="52403"/>
                    </a:cubicBezTo>
                    <a:lnTo>
                      <a:pt x="237341" y="52403"/>
                    </a:lnTo>
                    <a:cubicBezTo>
                      <a:pt x="237341" y="66301"/>
                      <a:pt x="231820" y="79630"/>
                      <a:pt x="221993" y="89458"/>
                    </a:cubicBezTo>
                    <a:cubicBezTo>
                      <a:pt x="212165" y="99285"/>
                      <a:pt x="198836" y="104806"/>
                      <a:pt x="184938" y="104806"/>
                    </a:cubicBezTo>
                    <a:lnTo>
                      <a:pt x="52403" y="104806"/>
                    </a:lnTo>
                    <a:cubicBezTo>
                      <a:pt x="38505" y="104806"/>
                      <a:pt x="25176" y="99285"/>
                      <a:pt x="15349" y="89458"/>
                    </a:cubicBezTo>
                    <a:cubicBezTo>
                      <a:pt x="5521" y="79630"/>
                      <a:pt x="0" y="66301"/>
                      <a:pt x="0" y="52403"/>
                    </a:cubicBezTo>
                    <a:lnTo>
                      <a:pt x="0" y="52403"/>
                    </a:lnTo>
                    <a:cubicBezTo>
                      <a:pt x="0" y="38505"/>
                      <a:pt x="5521" y="25176"/>
                      <a:pt x="15349" y="15349"/>
                    </a:cubicBezTo>
                    <a:cubicBezTo>
                      <a:pt x="25176" y="5521"/>
                      <a:pt x="38505" y="0"/>
                      <a:pt x="524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237341" cy="1524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146997" y="0"/>
              <a:ext cx="2518975" cy="1105891"/>
            </a:xfrm>
            <a:custGeom>
              <a:avLst/>
              <a:gdLst/>
              <a:ahLst/>
              <a:cxnLst/>
              <a:rect l="l" t="t" r="r" b="b"/>
              <a:pathLst>
                <a:path w="2518975" h="1105891">
                  <a:moveTo>
                    <a:pt x="0" y="0"/>
                  </a:moveTo>
                  <a:lnTo>
                    <a:pt x="2518974" y="0"/>
                  </a:lnTo>
                  <a:lnTo>
                    <a:pt x="2518974" y="1105891"/>
                  </a:lnTo>
                  <a:lnTo>
                    <a:pt x="0" y="110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0743" t="-43889" r="-20227" b="-41064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0504495" y="2745440"/>
            <a:ext cx="4976476" cy="903859"/>
            <a:chOff x="0" y="0"/>
            <a:chExt cx="6635301" cy="1205145"/>
          </a:xfrm>
        </p:grpSpPr>
        <p:grpSp>
          <p:nvGrpSpPr>
            <p:cNvPr id="28" name="Group 28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341092" y="-47625"/>
              <a:ext cx="6294209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Минимальное количество дней загрузки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449580"/>
            <a:ext cx="9824476" cy="910590"/>
            <a:chOff x="0" y="0"/>
            <a:chExt cx="2587516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239826"/>
            </a:xfrm>
            <a:custGeom>
              <a:avLst/>
              <a:gdLst/>
              <a:ahLst/>
              <a:cxnLst/>
              <a:rect l="l" t="t" r="r" b="b"/>
              <a:pathLst>
                <a:path w="2587516" h="239826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199637"/>
                  </a:lnTo>
                  <a:cubicBezTo>
                    <a:pt x="2587516" y="210296"/>
                    <a:pt x="2583282" y="220518"/>
                    <a:pt x="2575745" y="228055"/>
                  </a:cubicBezTo>
                  <a:cubicBezTo>
                    <a:pt x="2568208" y="235592"/>
                    <a:pt x="2557986" y="239826"/>
                    <a:pt x="2547327" y="239826"/>
                  </a:cubicBezTo>
                  <a:lnTo>
                    <a:pt x="40189" y="239826"/>
                  </a:lnTo>
                  <a:cubicBezTo>
                    <a:pt x="29530" y="239826"/>
                    <a:pt x="19308" y="235592"/>
                    <a:pt x="11771" y="228055"/>
                  </a:cubicBezTo>
                  <a:cubicBezTo>
                    <a:pt x="4234" y="220518"/>
                    <a:pt x="0" y="210296"/>
                    <a:pt x="0" y="199637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587516" cy="325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719"/>
                </a:lnSpc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ОТПРАВКА ПИСЕМ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133189" y="1360170"/>
            <a:ext cx="5803271" cy="465709"/>
            <a:chOff x="0" y="0"/>
            <a:chExt cx="7737695" cy="6209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7396603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Настройка шаблона письма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133189" y="2077517"/>
            <a:ext cx="10923049" cy="465709"/>
            <a:chOff x="0" y="0"/>
            <a:chExt cx="14564066" cy="6209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14222974" cy="668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Отправка e-mail заинтересованным лицам со вложенной заявкой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742486" y="3105201"/>
            <a:ext cx="14803028" cy="5842153"/>
            <a:chOff x="0" y="0"/>
            <a:chExt cx="1735050" cy="6847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35050" cy="684754"/>
            </a:xfrm>
            <a:custGeom>
              <a:avLst/>
              <a:gdLst/>
              <a:ahLst/>
              <a:cxnLst/>
              <a:rect l="l" t="t" r="r" b="b"/>
              <a:pathLst>
                <a:path w="1735050" h="684754">
                  <a:moveTo>
                    <a:pt x="12029" y="0"/>
                  </a:moveTo>
                  <a:lnTo>
                    <a:pt x="1723021" y="0"/>
                  </a:lnTo>
                  <a:cubicBezTo>
                    <a:pt x="1726211" y="0"/>
                    <a:pt x="1729271" y="1267"/>
                    <a:pt x="1731527" y="3523"/>
                  </a:cubicBezTo>
                  <a:cubicBezTo>
                    <a:pt x="1733783" y="5779"/>
                    <a:pt x="1735050" y="8839"/>
                    <a:pt x="1735050" y="12029"/>
                  </a:cubicBezTo>
                  <a:lnTo>
                    <a:pt x="1735050" y="672725"/>
                  </a:lnTo>
                  <a:cubicBezTo>
                    <a:pt x="1735050" y="679368"/>
                    <a:pt x="1729665" y="684754"/>
                    <a:pt x="1723021" y="684754"/>
                  </a:cubicBezTo>
                  <a:lnTo>
                    <a:pt x="12029" y="684754"/>
                  </a:lnTo>
                  <a:cubicBezTo>
                    <a:pt x="8839" y="684754"/>
                    <a:pt x="5779" y="683486"/>
                    <a:pt x="3523" y="681231"/>
                  </a:cubicBezTo>
                  <a:cubicBezTo>
                    <a:pt x="1267" y="678975"/>
                    <a:pt x="0" y="675915"/>
                    <a:pt x="0" y="672725"/>
                  </a:cubicBezTo>
                  <a:lnTo>
                    <a:pt x="0" y="12029"/>
                  </a:lnTo>
                  <a:cubicBezTo>
                    <a:pt x="0" y="5386"/>
                    <a:pt x="5386" y="0"/>
                    <a:pt x="12029" y="0"/>
                  </a:cubicBezTo>
                  <a:close/>
                </a:path>
              </a:pathLst>
            </a:custGeom>
            <a:blipFill>
              <a:blip r:embed="rId2"/>
              <a:stretch>
                <a:fillRect b="-27008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17" name="Freeform 17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449580"/>
            <a:ext cx="9824476" cy="910590"/>
            <a:chOff x="0" y="0"/>
            <a:chExt cx="2587516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239826"/>
            </a:xfrm>
            <a:custGeom>
              <a:avLst/>
              <a:gdLst/>
              <a:ahLst/>
              <a:cxnLst/>
              <a:rect l="l" t="t" r="r" b="b"/>
              <a:pathLst>
                <a:path w="2587516" h="239826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199637"/>
                  </a:lnTo>
                  <a:cubicBezTo>
                    <a:pt x="2587516" y="210296"/>
                    <a:pt x="2583282" y="220518"/>
                    <a:pt x="2575745" y="228055"/>
                  </a:cubicBezTo>
                  <a:cubicBezTo>
                    <a:pt x="2568208" y="235592"/>
                    <a:pt x="2557986" y="239826"/>
                    <a:pt x="2547327" y="239826"/>
                  </a:cubicBezTo>
                  <a:lnTo>
                    <a:pt x="40189" y="239826"/>
                  </a:lnTo>
                  <a:cubicBezTo>
                    <a:pt x="29530" y="239826"/>
                    <a:pt x="19308" y="235592"/>
                    <a:pt x="11771" y="228055"/>
                  </a:cubicBezTo>
                  <a:cubicBezTo>
                    <a:pt x="4234" y="220518"/>
                    <a:pt x="0" y="210296"/>
                    <a:pt x="0" y="199637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2587516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ПРОГНОЗ ПОТРЕБНОСТИ В ДЕН.НАЛИЧНОСТИ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593202" y="1598149"/>
            <a:ext cx="5672464" cy="903859"/>
            <a:chOff x="0" y="0"/>
            <a:chExt cx="7563285" cy="120514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41092" y="-47625"/>
              <a:ext cx="7222194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Прогноз потребности в денежной наличности на будущий период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593202" y="3199071"/>
            <a:ext cx="5471183" cy="903859"/>
            <a:chOff x="0" y="0"/>
            <a:chExt cx="7294911" cy="1205145"/>
          </a:xfrm>
        </p:grpSpPr>
        <p:grpSp>
          <p:nvGrpSpPr>
            <p:cNvPr id="11" name="Group 11"/>
            <p:cNvGrpSpPr/>
            <p:nvPr/>
          </p:nvGrpSpPr>
          <p:grpSpPr>
            <a:xfrm rot="-5400000">
              <a:off x="1665" y="191628"/>
              <a:ext cx="200079" cy="203410"/>
              <a:chOff x="0" y="0"/>
              <a:chExt cx="43219" cy="439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3938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3938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2329"/>
                    </a:lnTo>
                    <a:cubicBezTo>
                      <a:pt x="43219" y="34263"/>
                      <a:pt x="33544" y="43938"/>
                      <a:pt x="21609" y="43938"/>
                    </a:cubicBezTo>
                    <a:lnTo>
                      <a:pt x="21609" y="43938"/>
                    </a:lnTo>
                    <a:cubicBezTo>
                      <a:pt x="9675" y="43938"/>
                      <a:pt x="0" y="34263"/>
                      <a:pt x="0" y="22329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85725"/>
                <a:ext cx="43219" cy="12966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41092" y="-47625"/>
              <a:ext cx="6953819" cy="1252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Итоговые суммы в покупюрной разбивке 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1503045"/>
            <a:ext cx="10057629" cy="8415181"/>
            <a:chOff x="0" y="0"/>
            <a:chExt cx="1120716" cy="93769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20716" cy="937699"/>
            </a:xfrm>
            <a:custGeom>
              <a:avLst/>
              <a:gdLst/>
              <a:ahLst/>
              <a:cxnLst/>
              <a:rect l="l" t="t" r="r" b="b"/>
              <a:pathLst>
                <a:path w="1120716" h="937699">
                  <a:moveTo>
                    <a:pt x="17704" y="0"/>
                  </a:moveTo>
                  <a:lnTo>
                    <a:pt x="1103012" y="0"/>
                  </a:lnTo>
                  <a:cubicBezTo>
                    <a:pt x="1107707" y="0"/>
                    <a:pt x="1112211" y="1865"/>
                    <a:pt x="1115531" y="5185"/>
                  </a:cubicBezTo>
                  <a:cubicBezTo>
                    <a:pt x="1118851" y="8506"/>
                    <a:pt x="1120716" y="13009"/>
                    <a:pt x="1120716" y="17704"/>
                  </a:cubicBezTo>
                  <a:lnTo>
                    <a:pt x="1120716" y="919995"/>
                  </a:lnTo>
                  <a:cubicBezTo>
                    <a:pt x="1120716" y="929773"/>
                    <a:pt x="1112790" y="937699"/>
                    <a:pt x="1103012" y="937699"/>
                  </a:cubicBezTo>
                  <a:lnTo>
                    <a:pt x="17704" y="937699"/>
                  </a:lnTo>
                  <a:cubicBezTo>
                    <a:pt x="7927" y="937699"/>
                    <a:pt x="0" y="929773"/>
                    <a:pt x="0" y="919995"/>
                  </a:cubicBezTo>
                  <a:lnTo>
                    <a:pt x="0" y="17704"/>
                  </a:lnTo>
                  <a:cubicBezTo>
                    <a:pt x="0" y="7927"/>
                    <a:pt x="7927" y="0"/>
                    <a:pt x="17704" y="0"/>
                  </a:cubicBezTo>
                  <a:close/>
                </a:path>
              </a:pathLst>
            </a:custGeom>
            <a:blipFill>
              <a:blip r:embed="rId2"/>
              <a:stretch>
                <a:fillRect t="-48" b="-48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17" name="Freeform 17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80856" y="1958340"/>
            <a:ext cx="15278444" cy="7103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Надежная система оптимизации денежного обращения банка</a:t>
            </a:r>
          </a:p>
          <a:p>
            <a:pPr algn="l">
              <a:lnSpc>
                <a:spcPts val="4339"/>
              </a:lnSpc>
            </a:pPr>
            <a:endParaRPr lang="en-US" sz="3099" spc="-92">
              <a:solidFill>
                <a:srgbClr val="30303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Возможность централизации и децентрализации операционных функций</a:t>
            </a:r>
          </a:p>
          <a:p>
            <a:pPr algn="l">
              <a:lnSpc>
                <a:spcPts val="4339"/>
              </a:lnSpc>
            </a:pPr>
            <a:endParaRPr lang="en-US" sz="3099" spc="-92">
              <a:solidFill>
                <a:srgbClr val="30303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Автоматизация оценки необходимости подкрепления и инкассации устройств и сумм загрузки</a:t>
            </a:r>
          </a:p>
          <a:p>
            <a:pPr algn="l">
              <a:lnSpc>
                <a:spcPts val="4339"/>
              </a:lnSpc>
            </a:pPr>
            <a:endParaRPr lang="en-US" sz="3099" spc="-92">
              <a:solidFill>
                <a:srgbClr val="30303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Полный финансовый мониторинг устройств самообслуживания</a:t>
            </a:r>
          </a:p>
          <a:p>
            <a:pPr algn="l">
              <a:lnSpc>
                <a:spcPts val="4339"/>
              </a:lnSpc>
            </a:pPr>
            <a:endParaRPr lang="en-US" sz="3099" spc="-92">
              <a:solidFill>
                <a:srgbClr val="30303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Эффективная система прогнозирования кассовых ресурсов</a:t>
            </a:r>
          </a:p>
          <a:p>
            <a:pPr algn="l">
              <a:lnSpc>
                <a:spcPts val="4339"/>
              </a:lnSpc>
            </a:pPr>
            <a:endParaRPr lang="en-US" sz="3099" spc="-92">
              <a:solidFill>
                <a:srgbClr val="30303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Оптимизация сумм загрузки банкоматов</a:t>
            </a:r>
          </a:p>
          <a:p>
            <a:pPr algn="l">
              <a:lnSpc>
                <a:spcPts val="4339"/>
              </a:lnSpc>
            </a:pPr>
            <a:endParaRPr lang="en-US" sz="3099" spc="-92">
              <a:solidFill>
                <a:srgbClr val="30303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Удобный конструктор ролевого доступа пользователей</a:t>
            </a:r>
          </a:p>
        </p:txBody>
      </p:sp>
      <p:grpSp>
        <p:nvGrpSpPr>
          <p:cNvPr id="3" name="Group 3"/>
          <p:cNvGrpSpPr/>
          <p:nvPr/>
        </p:nvGrpSpPr>
        <p:grpSpPr>
          <a:xfrm rot="-5400000">
            <a:off x="1718657" y="2199287"/>
            <a:ext cx="150059" cy="159040"/>
            <a:chOff x="0" y="0"/>
            <a:chExt cx="43219" cy="458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5400000">
            <a:off x="1718657" y="4361899"/>
            <a:ext cx="150059" cy="159040"/>
            <a:chOff x="0" y="0"/>
            <a:chExt cx="43219" cy="458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5400000">
            <a:off x="1718657" y="5443206"/>
            <a:ext cx="150059" cy="159040"/>
            <a:chOff x="0" y="0"/>
            <a:chExt cx="43219" cy="458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5400000">
            <a:off x="1718657" y="7605818"/>
            <a:ext cx="150059" cy="159040"/>
            <a:chOff x="0" y="0"/>
            <a:chExt cx="43219" cy="4580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5400000">
            <a:off x="1718657" y="6524512"/>
            <a:ext cx="150059" cy="159040"/>
            <a:chOff x="0" y="0"/>
            <a:chExt cx="43219" cy="4580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-5400000">
            <a:off x="1718657" y="3280593"/>
            <a:ext cx="150059" cy="159040"/>
            <a:chOff x="0" y="0"/>
            <a:chExt cx="43219" cy="4580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598572" y="914400"/>
            <a:ext cx="12158712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ПРЕИМУЩЕСТВА</a:t>
            </a:r>
          </a:p>
        </p:txBody>
      </p:sp>
      <p:grpSp>
        <p:nvGrpSpPr>
          <p:cNvPr id="22" name="Group 22"/>
          <p:cNvGrpSpPr/>
          <p:nvPr/>
        </p:nvGrpSpPr>
        <p:grpSpPr>
          <a:xfrm rot="-5400000">
            <a:off x="1718657" y="8687124"/>
            <a:ext cx="150059" cy="159040"/>
            <a:chOff x="0" y="0"/>
            <a:chExt cx="43219" cy="4580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537006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26" name="AutoShape 26"/>
          <p:cNvSpPr/>
          <p:nvPr/>
        </p:nvSpPr>
        <p:spPr>
          <a:xfrm flipV="1">
            <a:off x="679501" y="0"/>
            <a:ext cx="0" cy="11119792"/>
          </a:xfrm>
          <a:prstGeom prst="line">
            <a:avLst/>
          </a:prstGeom>
          <a:ln w="9525" cap="flat">
            <a:solidFill>
              <a:schemeClr val="bg1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530841">
            <a:off x="-2308378" y="667645"/>
            <a:ext cx="9220651" cy="9237447"/>
          </a:xfrm>
          <a:custGeom>
            <a:avLst/>
            <a:gdLst/>
            <a:ahLst/>
            <a:cxnLst/>
            <a:rect l="l" t="t" r="r" b="b"/>
            <a:pathLst>
              <a:path w="9220651" h="9237447">
                <a:moveTo>
                  <a:pt x="0" y="0"/>
                </a:moveTo>
                <a:lnTo>
                  <a:pt x="9220651" y="0"/>
                </a:lnTo>
                <a:lnTo>
                  <a:pt x="9220651" y="9237447"/>
                </a:lnTo>
                <a:lnTo>
                  <a:pt x="0" y="92374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87995" y="5711520"/>
            <a:ext cx="2471305" cy="3546780"/>
          </a:xfrm>
          <a:custGeom>
            <a:avLst/>
            <a:gdLst/>
            <a:ahLst/>
            <a:cxnLst/>
            <a:rect l="l" t="t" r="r" b="b"/>
            <a:pathLst>
              <a:path w="2471305" h="3546780">
                <a:moveTo>
                  <a:pt x="0" y="0"/>
                </a:moveTo>
                <a:lnTo>
                  <a:pt x="2471305" y="0"/>
                </a:lnTo>
                <a:lnTo>
                  <a:pt x="2471305" y="3546780"/>
                </a:lnTo>
                <a:lnTo>
                  <a:pt x="0" y="35467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8565624"/>
            <a:ext cx="3485806" cy="692676"/>
          </a:xfrm>
          <a:custGeom>
            <a:avLst/>
            <a:gdLst/>
            <a:ahLst/>
            <a:cxnLst/>
            <a:rect l="l" t="t" r="r" b="b"/>
            <a:pathLst>
              <a:path w="3485806" h="692676">
                <a:moveTo>
                  <a:pt x="0" y="0"/>
                </a:moveTo>
                <a:lnTo>
                  <a:pt x="3485806" y="0"/>
                </a:lnTo>
                <a:lnTo>
                  <a:pt x="3485806" y="692676"/>
                </a:lnTo>
                <a:lnTo>
                  <a:pt x="0" y="6926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87733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4543382"/>
            <a:ext cx="9893364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 РИТМЕ ИННОВАЦИЙ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700</Words>
  <Application>Microsoft Office PowerPoint</Application>
  <PresentationFormat>Произвольный</PresentationFormat>
  <Paragraphs>109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Calibri (MS)</vt:lpstr>
      <vt:lpstr>Arial</vt:lpstr>
      <vt:lpstr>Calibri (MS) 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Cash Management</dc:title>
  <cp:lastModifiedBy>Арина Садовникова</cp:lastModifiedBy>
  <cp:revision>2</cp:revision>
  <dcterms:created xsi:type="dcterms:W3CDTF">2006-08-16T00:00:00Z</dcterms:created>
  <dcterms:modified xsi:type="dcterms:W3CDTF">2025-12-05T12:59:20Z</dcterms:modified>
  <dc:identifier>DAG6hytNSuA</dc:identifier>
</cp:coreProperties>
</file>