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8288000" cy="10287000"/>
  <p:notesSz cx="6858000" cy="9144000"/>
  <p:embeddedFontLst>
    <p:embeddedFont>
      <p:font typeface="Calibri (MS)" panose="020B0604020202020204" charset="0"/>
      <p:regular r:id="rId25"/>
    </p:embeddedFont>
    <p:embeddedFont>
      <p:font typeface="Calibri (MS) Bold" panose="020B0604020202020204" charset="0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1" d="100"/>
          <a:sy n="31" d="100"/>
        </p:scale>
        <p:origin x="62" y="85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9.sv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6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A0E">
                <a:alpha val="100000"/>
              </a:srgbClr>
            </a:gs>
            <a:gs pos="100000">
              <a:srgbClr val="FF91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912434" flipV="1">
            <a:off x="-1324667" y="2959064"/>
            <a:ext cx="8659714" cy="8675488"/>
          </a:xfrm>
          <a:custGeom>
            <a:avLst/>
            <a:gdLst/>
            <a:ahLst/>
            <a:cxnLst/>
            <a:rect l="l" t="t" r="r" b="b"/>
            <a:pathLst>
              <a:path w="8659714" h="8675488">
                <a:moveTo>
                  <a:pt x="0" y="8675487"/>
                </a:moveTo>
                <a:lnTo>
                  <a:pt x="8659714" y="8675487"/>
                </a:lnTo>
                <a:lnTo>
                  <a:pt x="8659714" y="0"/>
                </a:lnTo>
                <a:lnTo>
                  <a:pt x="0" y="0"/>
                </a:lnTo>
                <a:lnTo>
                  <a:pt x="0" y="8675487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787995" y="5711520"/>
            <a:ext cx="2471305" cy="3546780"/>
          </a:xfrm>
          <a:custGeom>
            <a:avLst/>
            <a:gdLst/>
            <a:ahLst/>
            <a:cxnLst/>
            <a:rect l="l" t="t" r="r" b="b"/>
            <a:pathLst>
              <a:path w="2471305" h="3546780">
                <a:moveTo>
                  <a:pt x="0" y="0"/>
                </a:moveTo>
                <a:lnTo>
                  <a:pt x="2471305" y="0"/>
                </a:lnTo>
                <a:lnTo>
                  <a:pt x="2471305" y="3546780"/>
                </a:lnTo>
                <a:lnTo>
                  <a:pt x="0" y="35467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2697649"/>
            <a:ext cx="11231907" cy="1355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9"/>
              </a:lnSpc>
            </a:pPr>
            <a:r>
              <a:rPr lang="en-US" sz="3999" b="1" spc="-39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MARKETPLACE</a:t>
            </a:r>
          </a:p>
          <a:p>
            <a:pPr algn="l">
              <a:lnSpc>
                <a:spcPts val="5079"/>
              </a:lnSpc>
            </a:pPr>
            <a:r>
              <a:rPr lang="en-US" sz="3999" b="1" spc="-39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AS AN INSTRUMENT OF SALES GROWTH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16255"/>
            <a:ext cx="1154976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 spc="-8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2025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104324" y="516255"/>
            <a:ext cx="1154976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80"/>
              </a:lnSpc>
            </a:pPr>
            <a:r>
              <a:rPr lang="en-US" sz="2700" spc="-8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lwo.by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693815" y="2494122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WHAT IS MARKETPLACE?</a:t>
            </a:r>
          </a:p>
        </p:txBody>
      </p:sp>
      <p:sp>
        <p:nvSpPr>
          <p:cNvPr id="4" name="Freeform 4"/>
          <p:cNvSpPr/>
          <p:nvPr/>
        </p:nvSpPr>
        <p:spPr>
          <a:xfrm rot="6468552" flipV="1">
            <a:off x="-2478159" y="2816190"/>
            <a:ext cx="7665537" cy="7679499"/>
          </a:xfrm>
          <a:custGeom>
            <a:avLst/>
            <a:gdLst/>
            <a:ahLst/>
            <a:cxnLst/>
            <a:rect l="l" t="t" r="r" b="b"/>
            <a:pathLst>
              <a:path w="7665537" h="7679499">
                <a:moveTo>
                  <a:pt x="0" y="7679500"/>
                </a:moveTo>
                <a:lnTo>
                  <a:pt x="7665537" y="7679500"/>
                </a:lnTo>
                <a:lnTo>
                  <a:pt x="7665537" y="0"/>
                </a:lnTo>
                <a:lnTo>
                  <a:pt x="0" y="0"/>
                </a:lnTo>
                <a:lnTo>
                  <a:pt x="0" y="7679500"/>
                </a:lnTo>
                <a:close/>
              </a:path>
            </a:pathLst>
          </a:custGeom>
          <a:blipFill>
            <a:blip r:embed="rId3">
              <a:alphaModFix amt="78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753504" y="3841941"/>
            <a:ext cx="12780992" cy="2345405"/>
            <a:chOff x="0" y="-449"/>
            <a:chExt cx="3366187" cy="61772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66187" cy="474845"/>
            </a:xfrm>
            <a:custGeom>
              <a:avLst/>
              <a:gdLst/>
              <a:ahLst/>
              <a:cxnLst/>
              <a:rect l="l" t="t" r="r" b="b"/>
              <a:pathLst>
                <a:path w="3366187" h="474845">
                  <a:moveTo>
                    <a:pt x="8480" y="0"/>
                  </a:moveTo>
                  <a:lnTo>
                    <a:pt x="3357707" y="0"/>
                  </a:lnTo>
                  <a:cubicBezTo>
                    <a:pt x="3359956" y="0"/>
                    <a:pt x="3362113" y="893"/>
                    <a:pt x="3363703" y="2484"/>
                  </a:cubicBezTo>
                  <a:cubicBezTo>
                    <a:pt x="3365294" y="4074"/>
                    <a:pt x="3366187" y="6231"/>
                    <a:pt x="3366187" y="8480"/>
                  </a:cubicBezTo>
                  <a:lnTo>
                    <a:pt x="3366187" y="466365"/>
                  </a:lnTo>
                  <a:cubicBezTo>
                    <a:pt x="3366187" y="471048"/>
                    <a:pt x="3362390" y="474845"/>
                    <a:pt x="3357707" y="474845"/>
                  </a:cubicBezTo>
                  <a:lnTo>
                    <a:pt x="8480" y="474845"/>
                  </a:lnTo>
                  <a:cubicBezTo>
                    <a:pt x="3797" y="474845"/>
                    <a:pt x="0" y="471048"/>
                    <a:pt x="0" y="466365"/>
                  </a:cubicBezTo>
                  <a:lnTo>
                    <a:pt x="0" y="8480"/>
                  </a:lnTo>
                  <a:cubicBezTo>
                    <a:pt x="0" y="3797"/>
                    <a:pt x="3797" y="0"/>
                    <a:pt x="848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303030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449"/>
              <a:ext cx="3366187" cy="617720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ctr">
                <a:lnSpc>
                  <a:spcPts val="5179"/>
                </a:lnSpc>
              </a:pPr>
              <a:r>
                <a:rPr lang="en-US" sz="3699" spc="-110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Marketplace is a platform where many sellers offer their products</a:t>
              </a:r>
            </a:p>
            <a:p>
              <a:pPr marL="0" lvl="1" indent="0" algn="ctr">
                <a:lnSpc>
                  <a:spcPts val="5179"/>
                </a:lnSpc>
                <a:spcBef>
                  <a:spcPct val="0"/>
                </a:spcBef>
              </a:pPr>
              <a:r>
                <a:rPr lang="en-US" sz="3699" spc="-110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or solutions to many buyers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182974" y="3110028"/>
            <a:ext cx="7369916" cy="1016317"/>
            <a:chOff x="0" y="0"/>
            <a:chExt cx="9826555" cy="135509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352714" cy="1355090"/>
              <a:chOff x="0" y="0"/>
              <a:chExt cx="741707" cy="74301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741707" cy="743010"/>
              </a:xfrm>
              <a:custGeom>
                <a:avLst/>
                <a:gdLst/>
                <a:ahLst/>
                <a:cxnLst/>
                <a:rect l="l" t="t" r="r" b="b"/>
                <a:pathLst>
                  <a:path w="741707" h="743010">
                    <a:moveTo>
                      <a:pt x="370854" y="0"/>
                    </a:moveTo>
                    <a:cubicBezTo>
                      <a:pt x="166037" y="0"/>
                      <a:pt x="0" y="166328"/>
                      <a:pt x="0" y="371505"/>
                    </a:cubicBezTo>
                    <a:cubicBezTo>
                      <a:pt x="0" y="576681"/>
                      <a:pt x="166037" y="743010"/>
                      <a:pt x="370854" y="743010"/>
                    </a:cubicBezTo>
                    <a:cubicBezTo>
                      <a:pt x="575670" y="743010"/>
                      <a:pt x="741707" y="576681"/>
                      <a:pt x="741707" y="371505"/>
                    </a:cubicBezTo>
                    <a:cubicBezTo>
                      <a:pt x="741707" y="166328"/>
                      <a:pt x="575670" y="0"/>
                      <a:pt x="3708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FF6A0E"/>
                </a:solidFill>
                <a:prstDash val="solid"/>
                <a:miter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69535" y="22032"/>
                <a:ext cx="602637" cy="651321"/>
              </a:xfrm>
              <a:prstGeom prst="rect">
                <a:avLst/>
              </a:prstGeom>
            </p:spPr>
            <p:txBody>
              <a:bodyPr lIns="36489" tIns="36489" rIns="36489" bIns="36489" rtlCol="0" anchor="ctr"/>
              <a:lstStyle/>
              <a:p>
                <a:pPr algn="ctr">
                  <a:lnSpc>
                    <a:spcPts val="2939"/>
                  </a:lnSpc>
                </a:pPr>
                <a:endParaRPr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1631537" y="-123825"/>
              <a:ext cx="8195018" cy="14666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Active buyers (have bought something online at least once in the last 30 days)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3636" y="244828"/>
              <a:ext cx="1165442" cy="849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 b="1" spc="-105">
                  <a:solidFill>
                    <a:srgbClr val="3030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28%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82974" y="5019228"/>
            <a:ext cx="8076326" cy="1111779"/>
            <a:chOff x="0" y="0"/>
            <a:chExt cx="10768434" cy="1482372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1482372" cy="1482372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FF6A0E"/>
                </a:solidFill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6489" tIns="36489" rIns="36489" bIns="36489" rtlCol="0" anchor="ctr"/>
              <a:lstStyle/>
              <a:p>
                <a:pPr algn="ctr">
                  <a:lnSpc>
                    <a:spcPts val="293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1787920" y="307904"/>
              <a:ext cx="8980514" cy="7427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Had online shopping experience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2611" y="244828"/>
              <a:ext cx="1277150" cy="849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 b="1" spc="-105">
                  <a:solidFill>
                    <a:srgbClr val="3030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51%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182974" y="7023890"/>
            <a:ext cx="8076326" cy="1111779"/>
            <a:chOff x="0" y="0"/>
            <a:chExt cx="10768434" cy="1482372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1482372" cy="1482372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FF6A0E"/>
                </a:solidFill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6489" tIns="36489" rIns="36489" bIns="36489" rtlCol="0" anchor="ctr"/>
              <a:lstStyle/>
              <a:p>
                <a:pPr algn="ctr">
                  <a:lnSpc>
                    <a:spcPts val="2939"/>
                  </a:lnSpc>
                </a:pPr>
                <a:endParaRPr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1787920" y="307904"/>
              <a:ext cx="8980514" cy="7427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Internet users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2611" y="244828"/>
              <a:ext cx="1277150" cy="849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 b="1" spc="-105">
                  <a:solidFill>
                    <a:srgbClr val="30303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71%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1459368" y="1987397"/>
            <a:ext cx="7157521" cy="7736123"/>
          </a:xfrm>
          <a:custGeom>
            <a:avLst/>
            <a:gdLst/>
            <a:ahLst/>
            <a:cxnLst/>
            <a:rect l="l" t="t" r="r" b="b"/>
            <a:pathLst>
              <a:path w="7157521" h="7736123">
                <a:moveTo>
                  <a:pt x="0" y="0"/>
                </a:moveTo>
                <a:lnTo>
                  <a:pt x="7157521" y="0"/>
                </a:lnTo>
                <a:lnTo>
                  <a:pt x="7157521" y="7736122"/>
                </a:lnTo>
                <a:lnTo>
                  <a:pt x="0" y="77361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3732443" y="632307"/>
            <a:ext cx="10900371" cy="1355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PRECONDITIONS OF MARKETPLACES APPEARANCE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754893"/>
            <a:ext cx="7275606" cy="2056441"/>
            <a:chOff x="0" y="0"/>
            <a:chExt cx="9700807" cy="2741922"/>
          </a:xfrm>
        </p:grpSpPr>
        <p:grpSp>
          <p:nvGrpSpPr>
            <p:cNvPr id="3" name="Group 3"/>
            <p:cNvGrpSpPr/>
            <p:nvPr/>
          </p:nvGrpSpPr>
          <p:grpSpPr>
            <a:xfrm>
              <a:off x="561301" y="0"/>
              <a:ext cx="9139506" cy="2741922"/>
              <a:chOff x="0" y="0"/>
              <a:chExt cx="1805335" cy="54161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800243" cy="417789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417789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401932"/>
                    </a:lnTo>
                    <a:cubicBezTo>
                      <a:pt x="1800243" y="406138"/>
                      <a:pt x="1798572" y="410171"/>
                      <a:pt x="1795598" y="413145"/>
                    </a:cubicBezTo>
                    <a:cubicBezTo>
                      <a:pt x="1792624" y="416119"/>
                      <a:pt x="1788591" y="417789"/>
                      <a:pt x="1784386" y="417789"/>
                    </a:cubicBezTo>
                    <a:lnTo>
                      <a:pt x="15857" y="417789"/>
                    </a:lnTo>
                    <a:cubicBezTo>
                      <a:pt x="11651" y="417789"/>
                      <a:pt x="7618" y="416119"/>
                      <a:pt x="4644" y="413145"/>
                    </a:cubicBezTo>
                    <a:cubicBezTo>
                      <a:pt x="1671" y="410171"/>
                      <a:pt x="0" y="406138"/>
                      <a:pt x="0" y="401932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5092" y="0"/>
                <a:ext cx="1800243" cy="541614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The Great Britain: </a:t>
                </a:r>
              </a:p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Moneysupermarket.com</a:t>
                </a: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-5400000">
              <a:off x="-957834" y="957834"/>
              <a:ext cx="2115058" cy="199390"/>
              <a:chOff x="0" y="0"/>
              <a:chExt cx="417789" cy="3938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17789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417789" h="39386">
                    <a:moveTo>
                      <a:pt x="19693" y="0"/>
                    </a:moveTo>
                    <a:lnTo>
                      <a:pt x="398096" y="0"/>
                    </a:lnTo>
                    <a:cubicBezTo>
                      <a:pt x="408972" y="0"/>
                      <a:pt x="417789" y="8817"/>
                      <a:pt x="417789" y="19693"/>
                    </a:cubicBezTo>
                    <a:lnTo>
                      <a:pt x="417789" y="19693"/>
                    </a:lnTo>
                    <a:cubicBezTo>
                      <a:pt x="417789" y="30569"/>
                      <a:pt x="408972" y="39386"/>
                      <a:pt x="398096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417789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9" name="Group 9"/>
          <p:cNvGrpSpPr/>
          <p:nvPr/>
        </p:nvGrpSpPr>
        <p:grpSpPr>
          <a:xfrm>
            <a:off x="1028700" y="4472607"/>
            <a:ext cx="7265939" cy="2056441"/>
            <a:chOff x="0" y="-79415"/>
            <a:chExt cx="9687918" cy="2741922"/>
          </a:xfrm>
        </p:grpSpPr>
        <p:grpSp>
          <p:nvGrpSpPr>
            <p:cNvPr id="10" name="Group 10"/>
            <p:cNvGrpSpPr/>
            <p:nvPr/>
          </p:nvGrpSpPr>
          <p:grpSpPr>
            <a:xfrm>
              <a:off x="561301" y="-79415"/>
              <a:ext cx="9126617" cy="2741922"/>
              <a:chOff x="0" y="-15687"/>
              <a:chExt cx="1802789" cy="54161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800243" cy="417789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417789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401932"/>
                    </a:lnTo>
                    <a:cubicBezTo>
                      <a:pt x="1800243" y="406138"/>
                      <a:pt x="1798572" y="410171"/>
                      <a:pt x="1795598" y="413145"/>
                    </a:cubicBezTo>
                    <a:cubicBezTo>
                      <a:pt x="1792624" y="416119"/>
                      <a:pt x="1788591" y="417789"/>
                      <a:pt x="1784386" y="417789"/>
                    </a:cubicBezTo>
                    <a:lnTo>
                      <a:pt x="15857" y="417789"/>
                    </a:lnTo>
                    <a:cubicBezTo>
                      <a:pt x="11651" y="417789"/>
                      <a:pt x="7618" y="416119"/>
                      <a:pt x="4644" y="413145"/>
                    </a:cubicBezTo>
                    <a:cubicBezTo>
                      <a:pt x="1671" y="410171"/>
                      <a:pt x="0" y="406138"/>
                      <a:pt x="0" y="401932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2546" y="-15687"/>
                <a:ext cx="1800243" cy="541614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Europe: </a:t>
                </a:r>
              </a:p>
              <a:p>
                <a:pPr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Raisin.com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5400000">
              <a:off x="-957834" y="957834"/>
              <a:ext cx="2115058" cy="199390"/>
              <a:chOff x="0" y="0"/>
              <a:chExt cx="417789" cy="39386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17789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417789" h="39386">
                    <a:moveTo>
                      <a:pt x="19693" y="0"/>
                    </a:moveTo>
                    <a:lnTo>
                      <a:pt x="398096" y="0"/>
                    </a:lnTo>
                    <a:cubicBezTo>
                      <a:pt x="408972" y="0"/>
                      <a:pt x="417789" y="8817"/>
                      <a:pt x="417789" y="19693"/>
                    </a:cubicBezTo>
                    <a:lnTo>
                      <a:pt x="417789" y="19693"/>
                    </a:lnTo>
                    <a:cubicBezTo>
                      <a:pt x="417789" y="30569"/>
                      <a:pt x="408972" y="39386"/>
                      <a:pt x="398096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47625"/>
                <a:ext cx="417789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6" name="Group 16"/>
          <p:cNvGrpSpPr/>
          <p:nvPr/>
        </p:nvGrpSpPr>
        <p:grpSpPr>
          <a:xfrm>
            <a:off x="1028700" y="6279663"/>
            <a:ext cx="7256272" cy="2056441"/>
            <a:chOff x="0" y="-39705"/>
            <a:chExt cx="9675029" cy="2741922"/>
          </a:xfrm>
        </p:grpSpPr>
        <p:grpSp>
          <p:nvGrpSpPr>
            <p:cNvPr id="17" name="Group 17"/>
            <p:cNvGrpSpPr/>
            <p:nvPr/>
          </p:nvGrpSpPr>
          <p:grpSpPr>
            <a:xfrm>
              <a:off x="548412" y="-39705"/>
              <a:ext cx="9126617" cy="2741922"/>
              <a:chOff x="-2546" y="-7843"/>
              <a:chExt cx="1802789" cy="54161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1800243" cy="417789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417789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401932"/>
                    </a:lnTo>
                    <a:cubicBezTo>
                      <a:pt x="1800243" y="406138"/>
                      <a:pt x="1798572" y="410171"/>
                      <a:pt x="1795598" y="413145"/>
                    </a:cubicBezTo>
                    <a:cubicBezTo>
                      <a:pt x="1792624" y="416119"/>
                      <a:pt x="1788591" y="417789"/>
                      <a:pt x="1784386" y="417789"/>
                    </a:cubicBezTo>
                    <a:lnTo>
                      <a:pt x="15857" y="417789"/>
                    </a:lnTo>
                    <a:cubicBezTo>
                      <a:pt x="11651" y="417789"/>
                      <a:pt x="7618" y="416119"/>
                      <a:pt x="4644" y="413145"/>
                    </a:cubicBezTo>
                    <a:cubicBezTo>
                      <a:pt x="1671" y="410171"/>
                      <a:pt x="0" y="406138"/>
                      <a:pt x="0" y="401932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-2546" y="-7843"/>
                <a:ext cx="1800243" cy="541614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Russia: </a:t>
                </a:r>
              </a:p>
              <a:p>
                <a:pPr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Banki.ru, </a:t>
                </a:r>
                <a:r>
                  <a:rPr lang="en-US" sz="3099" spc="-92" dirty="0" err="1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Sravni.ru,Tinkoff.ru</a:t>
                </a:r>
                <a:endPara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endParaRP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 rot="-5400000">
              <a:off x="-957834" y="957834"/>
              <a:ext cx="2115058" cy="199390"/>
              <a:chOff x="0" y="0"/>
              <a:chExt cx="417789" cy="39386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417789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417789" h="39386">
                    <a:moveTo>
                      <a:pt x="19693" y="0"/>
                    </a:moveTo>
                    <a:lnTo>
                      <a:pt x="398096" y="0"/>
                    </a:lnTo>
                    <a:cubicBezTo>
                      <a:pt x="408972" y="0"/>
                      <a:pt x="417789" y="8817"/>
                      <a:pt x="417789" y="19693"/>
                    </a:cubicBezTo>
                    <a:lnTo>
                      <a:pt x="417789" y="19693"/>
                    </a:lnTo>
                    <a:cubicBezTo>
                      <a:pt x="417789" y="30569"/>
                      <a:pt x="408972" y="39386"/>
                      <a:pt x="398096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47625"/>
                <a:ext cx="417789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23" name="Group 23"/>
          <p:cNvGrpSpPr/>
          <p:nvPr/>
        </p:nvGrpSpPr>
        <p:grpSpPr>
          <a:xfrm>
            <a:off x="1028700" y="7954517"/>
            <a:ext cx="7256272" cy="2056441"/>
            <a:chOff x="0" y="-176266"/>
            <a:chExt cx="9675029" cy="2741922"/>
          </a:xfrm>
        </p:grpSpPr>
        <p:grpSp>
          <p:nvGrpSpPr>
            <p:cNvPr id="24" name="Group 24"/>
            <p:cNvGrpSpPr/>
            <p:nvPr/>
          </p:nvGrpSpPr>
          <p:grpSpPr>
            <a:xfrm>
              <a:off x="540661" y="-176266"/>
              <a:ext cx="9134368" cy="2741922"/>
              <a:chOff x="-4077" y="-34818"/>
              <a:chExt cx="1804320" cy="54161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800243" cy="417789"/>
              </a:xfrm>
              <a:custGeom>
                <a:avLst/>
                <a:gdLst/>
                <a:ahLst/>
                <a:cxnLst/>
                <a:rect l="l" t="t" r="r" b="b"/>
                <a:pathLst>
                  <a:path w="1800243" h="417789">
                    <a:moveTo>
                      <a:pt x="15857" y="0"/>
                    </a:moveTo>
                    <a:lnTo>
                      <a:pt x="1784386" y="0"/>
                    </a:lnTo>
                    <a:cubicBezTo>
                      <a:pt x="1788591" y="0"/>
                      <a:pt x="1792624" y="1671"/>
                      <a:pt x="1795598" y="4644"/>
                    </a:cubicBezTo>
                    <a:cubicBezTo>
                      <a:pt x="1798572" y="7618"/>
                      <a:pt x="1800243" y="11651"/>
                      <a:pt x="1800243" y="15857"/>
                    </a:cubicBezTo>
                    <a:lnTo>
                      <a:pt x="1800243" y="401932"/>
                    </a:lnTo>
                    <a:cubicBezTo>
                      <a:pt x="1800243" y="406138"/>
                      <a:pt x="1798572" y="410171"/>
                      <a:pt x="1795598" y="413145"/>
                    </a:cubicBezTo>
                    <a:cubicBezTo>
                      <a:pt x="1792624" y="416119"/>
                      <a:pt x="1788591" y="417789"/>
                      <a:pt x="1784386" y="417789"/>
                    </a:cubicBezTo>
                    <a:lnTo>
                      <a:pt x="15857" y="417789"/>
                    </a:lnTo>
                    <a:cubicBezTo>
                      <a:pt x="11651" y="417789"/>
                      <a:pt x="7618" y="416119"/>
                      <a:pt x="4644" y="413145"/>
                    </a:cubicBezTo>
                    <a:cubicBezTo>
                      <a:pt x="1671" y="410171"/>
                      <a:pt x="0" y="406138"/>
                      <a:pt x="0" y="401932"/>
                    </a:cubicBezTo>
                    <a:lnTo>
                      <a:pt x="0" y="15857"/>
                    </a:lnTo>
                    <a:cubicBezTo>
                      <a:pt x="0" y="11651"/>
                      <a:pt x="1671" y="7618"/>
                      <a:pt x="4644" y="4644"/>
                    </a:cubicBezTo>
                    <a:cubicBezTo>
                      <a:pt x="7618" y="1671"/>
                      <a:pt x="11651" y="0"/>
                      <a:pt x="158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-4077" y="-34818"/>
                <a:ext cx="1800243" cy="541614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Belarus:</a:t>
                </a:r>
              </a:p>
              <a:p>
                <a:pPr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Recard.by, Belinvestbank.by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 rot="-5400000">
              <a:off x="-957834" y="957834"/>
              <a:ext cx="2115058" cy="199390"/>
              <a:chOff x="0" y="0"/>
              <a:chExt cx="417789" cy="3938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417789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417789" h="39386">
                    <a:moveTo>
                      <a:pt x="19693" y="0"/>
                    </a:moveTo>
                    <a:lnTo>
                      <a:pt x="398096" y="0"/>
                    </a:lnTo>
                    <a:cubicBezTo>
                      <a:pt x="408972" y="0"/>
                      <a:pt x="417789" y="8817"/>
                      <a:pt x="417789" y="19693"/>
                    </a:cubicBezTo>
                    <a:lnTo>
                      <a:pt x="417789" y="19693"/>
                    </a:lnTo>
                    <a:cubicBezTo>
                      <a:pt x="417789" y="30569"/>
                      <a:pt x="408972" y="39386"/>
                      <a:pt x="398096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-47625"/>
                <a:ext cx="417789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30" name="Freeform 30"/>
          <p:cNvSpPr/>
          <p:nvPr/>
        </p:nvSpPr>
        <p:spPr>
          <a:xfrm rot="8100000">
            <a:off x="15931353" y="392391"/>
            <a:ext cx="1526554" cy="1526554"/>
          </a:xfrm>
          <a:custGeom>
            <a:avLst/>
            <a:gdLst/>
            <a:ahLst/>
            <a:cxnLst/>
            <a:rect l="l" t="t" r="r" b="b"/>
            <a:pathLst>
              <a:path w="1526554" h="1526554">
                <a:moveTo>
                  <a:pt x="0" y="0"/>
                </a:moveTo>
                <a:lnTo>
                  <a:pt x="1526554" y="0"/>
                </a:lnTo>
                <a:lnTo>
                  <a:pt x="1526554" y="1526554"/>
                </a:lnTo>
                <a:lnTo>
                  <a:pt x="0" y="15265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743" t="-43889" r="-20227" b="-41064"/>
            </a:stretch>
          </a:blipFill>
        </p:spPr>
      </p:sp>
      <p:grpSp>
        <p:nvGrpSpPr>
          <p:cNvPr id="32" name="Group 32"/>
          <p:cNvGrpSpPr/>
          <p:nvPr/>
        </p:nvGrpSpPr>
        <p:grpSpPr>
          <a:xfrm>
            <a:off x="12892153" y="2433150"/>
            <a:ext cx="4367147" cy="2522028"/>
            <a:chOff x="0" y="0"/>
            <a:chExt cx="1315404" cy="75964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315404" cy="759646"/>
            </a:xfrm>
            <a:custGeom>
              <a:avLst/>
              <a:gdLst/>
              <a:ahLst/>
              <a:cxnLst/>
              <a:rect l="l" t="t" r="r" b="b"/>
              <a:pathLst>
                <a:path w="1315404" h="759646">
                  <a:moveTo>
                    <a:pt x="40774" y="0"/>
                  </a:moveTo>
                  <a:lnTo>
                    <a:pt x="1274630" y="0"/>
                  </a:lnTo>
                  <a:cubicBezTo>
                    <a:pt x="1297149" y="0"/>
                    <a:pt x="1315404" y="18255"/>
                    <a:pt x="1315404" y="40774"/>
                  </a:cubicBezTo>
                  <a:lnTo>
                    <a:pt x="1315404" y="718872"/>
                  </a:lnTo>
                  <a:cubicBezTo>
                    <a:pt x="1315404" y="729686"/>
                    <a:pt x="1311108" y="740057"/>
                    <a:pt x="1303461" y="747703"/>
                  </a:cubicBezTo>
                  <a:cubicBezTo>
                    <a:pt x="1295815" y="755350"/>
                    <a:pt x="1285444" y="759646"/>
                    <a:pt x="1274630" y="759646"/>
                  </a:cubicBezTo>
                  <a:lnTo>
                    <a:pt x="40774" y="759646"/>
                  </a:lnTo>
                  <a:cubicBezTo>
                    <a:pt x="18255" y="759646"/>
                    <a:pt x="0" y="741391"/>
                    <a:pt x="0" y="718872"/>
                  </a:cubicBezTo>
                  <a:lnTo>
                    <a:pt x="0" y="40774"/>
                  </a:lnTo>
                  <a:cubicBezTo>
                    <a:pt x="0" y="18255"/>
                    <a:pt x="18255" y="0"/>
                    <a:pt x="40774" y="0"/>
                  </a:cubicBezTo>
                  <a:close/>
                </a:path>
              </a:pathLst>
            </a:custGeom>
            <a:blipFill>
              <a:blip r:embed="rId5"/>
              <a:stretch>
                <a:fillRect b="-34008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34" name="Group 34"/>
          <p:cNvGrpSpPr/>
          <p:nvPr/>
        </p:nvGrpSpPr>
        <p:grpSpPr>
          <a:xfrm>
            <a:off x="9144000" y="4107097"/>
            <a:ext cx="4367147" cy="2522028"/>
            <a:chOff x="0" y="0"/>
            <a:chExt cx="1315404" cy="75964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315404" cy="759646"/>
            </a:xfrm>
            <a:custGeom>
              <a:avLst/>
              <a:gdLst/>
              <a:ahLst/>
              <a:cxnLst/>
              <a:rect l="l" t="t" r="r" b="b"/>
              <a:pathLst>
                <a:path w="1315404" h="759646">
                  <a:moveTo>
                    <a:pt x="40774" y="0"/>
                  </a:moveTo>
                  <a:lnTo>
                    <a:pt x="1274630" y="0"/>
                  </a:lnTo>
                  <a:cubicBezTo>
                    <a:pt x="1297149" y="0"/>
                    <a:pt x="1315404" y="18255"/>
                    <a:pt x="1315404" y="40774"/>
                  </a:cubicBezTo>
                  <a:lnTo>
                    <a:pt x="1315404" y="718872"/>
                  </a:lnTo>
                  <a:cubicBezTo>
                    <a:pt x="1315404" y="729686"/>
                    <a:pt x="1311108" y="740057"/>
                    <a:pt x="1303461" y="747703"/>
                  </a:cubicBezTo>
                  <a:cubicBezTo>
                    <a:pt x="1295815" y="755350"/>
                    <a:pt x="1285444" y="759646"/>
                    <a:pt x="1274630" y="759646"/>
                  </a:cubicBezTo>
                  <a:lnTo>
                    <a:pt x="40774" y="759646"/>
                  </a:lnTo>
                  <a:cubicBezTo>
                    <a:pt x="18255" y="759646"/>
                    <a:pt x="0" y="741391"/>
                    <a:pt x="0" y="718872"/>
                  </a:cubicBezTo>
                  <a:lnTo>
                    <a:pt x="0" y="40774"/>
                  </a:lnTo>
                  <a:cubicBezTo>
                    <a:pt x="0" y="18255"/>
                    <a:pt x="18255" y="0"/>
                    <a:pt x="40774" y="0"/>
                  </a:cubicBezTo>
                  <a:close/>
                </a:path>
              </a:pathLst>
            </a:custGeom>
            <a:blipFill>
              <a:blip r:embed="rId6"/>
              <a:stretch>
                <a:fillRect b="-27436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36" name="Group 36"/>
          <p:cNvGrpSpPr/>
          <p:nvPr/>
        </p:nvGrpSpPr>
        <p:grpSpPr>
          <a:xfrm>
            <a:off x="12892153" y="5781045"/>
            <a:ext cx="4367147" cy="2522028"/>
            <a:chOff x="0" y="0"/>
            <a:chExt cx="1315404" cy="759646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315404" cy="759646"/>
            </a:xfrm>
            <a:custGeom>
              <a:avLst/>
              <a:gdLst/>
              <a:ahLst/>
              <a:cxnLst/>
              <a:rect l="l" t="t" r="r" b="b"/>
              <a:pathLst>
                <a:path w="1315404" h="759646">
                  <a:moveTo>
                    <a:pt x="40774" y="0"/>
                  </a:moveTo>
                  <a:lnTo>
                    <a:pt x="1274630" y="0"/>
                  </a:lnTo>
                  <a:cubicBezTo>
                    <a:pt x="1297149" y="0"/>
                    <a:pt x="1315404" y="18255"/>
                    <a:pt x="1315404" y="40774"/>
                  </a:cubicBezTo>
                  <a:lnTo>
                    <a:pt x="1315404" y="718872"/>
                  </a:lnTo>
                  <a:cubicBezTo>
                    <a:pt x="1315404" y="729686"/>
                    <a:pt x="1311108" y="740057"/>
                    <a:pt x="1303461" y="747703"/>
                  </a:cubicBezTo>
                  <a:cubicBezTo>
                    <a:pt x="1295815" y="755350"/>
                    <a:pt x="1285444" y="759646"/>
                    <a:pt x="1274630" y="759646"/>
                  </a:cubicBezTo>
                  <a:lnTo>
                    <a:pt x="40774" y="759646"/>
                  </a:lnTo>
                  <a:cubicBezTo>
                    <a:pt x="18255" y="759646"/>
                    <a:pt x="0" y="741391"/>
                    <a:pt x="0" y="718872"/>
                  </a:cubicBezTo>
                  <a:lnTo>
                    <a:pt x="0" y="40774"/>
                  </a:lnTo>
                  <a:cubicBezTo>
                    <a:pt x="0" y="18255"/>
                    <a:pt x="18255" y="0"/>
                    <a:pt x="40774" y="0"/>
                  </a:cubicBezTo>
                  <a:close/>
                </a:path>
              </a:pathLst>
            </a:custGeom>
            <a:blipFill>
              <a:blip r:embed="rId7"/>
              <a:stretch>
                <a:fillRect b="-36264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9144000" y="7454992"/>
            <a:ext cx="4367147" cy="2522028"/>
            <a:chOff x="0" y="0"/>
            <a:chExt cx="1315404" cy="759646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315404" cy="759646"/>
            </a:xfrm>
            <a:custGeom>
              <a:avLst/>
              <a:gdLst/>
              <a:ahLst/>
              <a:cxnLst/>
              <a:rect l="l" t="t" r="r" b="b"/>
              <a:pathLst>
                <a:path w="1315404" h="759646">
                  <a:moveTo>
                    <a:pt x="40774" y="0"/>
                  </a:moveTo>
                  <a:lnTo>
                    <a:pt x="1274630" y="0"/>
                  </a:lnTo>
                  <a:cubicBezTo>
                    <a:pt x="1297149" y="0"/>
                    <a:pt x="1315404" y="18255"/>
                    <a:pt x="1315404" y="40774"/>
                  </a:cubicBezTo>
                  <a:lnTo>
                    <a:pt x="1315404" y="718872"/>
                  </a:lnTo>
                  <a:cubicBezTo>
                    <a:pt x="1315404" y="729686"/>
                    <a:pt x="1311108" y="740057"/>
                    <a:pt x="1303461" y="747703"/>
                  </a:cubicBezTo>
                  <a:cubicBezTo>
                    <a:pt x="1295815" y="755350"/>
                    <a:pt x="1285444" y="759646"/>
                    <a:pt x="1274630" y="759646"/>
                  </a:cubicBezTo>
                  <a:lnTo>
                    <a:pt x="40774" y="759646"/>
                  </a:lnTo>
                  <a:cubicBezTo>
                    <a:pt x="18255" y="759646"/>
                    <a:pt x="0" y="741391"/>
                    <a:pt x="0" y="718872"/>
                  </a:cubicBezTo>
                  <a:lnTo>
                    <a:pt x="0" y="40774"/>
                  </a:lnTo>
                  <a:cubicBezTo>
                    <a:pt x="0" y="18255"/>
                    <a:pt x="18255" y="0"/>
                    <a:pt x="40774" y="0"/>
                  </a:cubicBezTo>
                  <a:close/>
                </a:path>
              </a:pathLst>
            </a:custGeom>
            <a:blipFill>
              <a:blip r:embed="rId8"/>
              <a:stretch>
                <a:fillRect b="-35585"/>
              </a:stretch>
            </a:blipFill>
            <a:ln w="38100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40" name="TextBox 40"/>
          <p:cNvSpPr txBox="1"/>
          <p:nvPr/>
        </p:nvSpPr>
        <p:spPr>
          <a:xfrm>
            <a:off x="2927511" y="914400"/>
            <a:ext cx="12432979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GLOBAL TRENDS in THE DEVELOPMENT OF MARKETPLACES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3674501" y="1632500"/>
            <a:ext cx="10938999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spc="-10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Can bank products be sold through an aggregator?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064644" y="1437304"/>
            <a:ext cx="12158712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CUSTOMERS DESIRES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674501" y="2212485"/>
            <a:ext cx="10938999" cy="706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 spc="-11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How do you know what the customer needs?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515864" y="3725521"/>
            <a:ext cx="7256272" cy="1500753"/>
            <a:chOff x="0" y="-94421"/>
            <a:chExt cx="9675029" cy="2001004"/>
          </a:xfrm>
        </p:grpSpPr>
        <p:grpSp>
          <p:nvGrpSpPr>
            <p:cNvPr id="6" name="Group 6"/>
            <p:cNvGrpSpPr/>
            <p:nvPr/>
          </p:nvGrpSpPr>
          <p:grpSpPr>
            <a:xfrm>
              <a:off x="540826" y="-94421"/>
              <a:ext cx="9134203" cy="2001004"/>
              <a:chOff x="0" y="-18651"/>
              <a:chExt cx="1804287" cy="39526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804287" cy="271435"/>
              </a:xfrm>
              <a:custGeom>
                <a:avLst/>
                <a:gdLst/>
                <a:ahLst/>
                <a:cxnLst/>
                <a:rect l="l" t="t" r="r" b="b"/>
                <a:pathLst>
                  <a:path w="1804287" h="271435">
                    <a:moveTo>
                      <a:pt x="15821" y="0"/>
                    </a:moveTo>
                    <a:lnTo>
                      <a:pt x="1788466" y="0"/>
                    </a:lnTo>
                    <a:cubicBezTo>
                      <a:pt x="1792662" y="0"/>
                      <a:pt x="1796686" y="1667"/>
                      <a:pt x="1799653" y="4634"/>
                    </a:cubicBezTo>
                    <a:cubicBezTo>
                      <a:pt x="1802620" y="7601"/>
                      <a:pt x="1804287" y="11625"/>
                      <a:pt x="1804287" y="15821"/>
                    </a:cubicBezTo>
                    <a:lnTo>
                      <a:pt x="1804287" y="255614"/>
                    </a:lnTo>
                    <a:cubicBezTo>
                      <a:pt x="1804287" y="264352"/>
                      <a:pt x="1797203" y="271435"/>
                      <a:pt x="1788466" y="271435"/>
                    </a:cubicBezTo>
                    <a:lnTo>
                      <a:pt x="15821" y="271435"/>
                    </a:lnTo>
                    <a:cubicBezTo>
                      <a:pt x="7083" y="271435"/>
                      <a:pt x="0" y="264352"/>
                      <a:pt x="0" y="255614"/>
                    </a:cubicBezTo>
                    <a:lnTo>
                      <a:pt x="0" y="15821"/>
                    </a:lnTo>
                    <a:cubicBezTo>
                      <a:pt x="0" y="7083"/>
                      <a:pt x="7083" y="0"/>
                      <a:pt x="158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18651"/>
                <a:ext cx="1804287" cy="395260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Self-sustained product selection</a:t>
                </a: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-5400000">
              <a:off x="-587375" y="587375"/>
              <a:ext cx="1374140" cy="199390"/>
              <a:chOff x="0" y="0"/>
              <a:chExt cx="271435" cy="39386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71435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271435" h="39386">
                    <a:moveTo>
                      <a:pt x="19693" y="0"/>
                    </a:moveTo>
                    <a:lnTo>
                      <a:pt x="251742" y="0"/>
                    </a:lnTo>
                    <a:cubicBezTo>
                      <a:pt x="262618" y="0"/>
                      <a:pt x="271435" y="8817"/>
                      <a:pt x="271435" y="19693"/>
                    </a:cubicBezTo>
                    <a:lnTo>
                      <a:pt x="271435" y="19693"/>
                    </a:lnTo>
                    <a:cubicBezTo>
                      <a:pt x="271435" y="30569"/>
                      <a:pt x="262618" y="39386"/>
                      <a:pt x="251742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271435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5515864" y="5346651"/>
            <a:ext cx="7266888" cy="1500753"/>
            <a:chOff x="0" y="-63332"/>
            <a:chExt cx="9689184" cy="2001004"/>
          </a:xfrm>
        </p:grpSpPr>
        <p:grpSp>
          <p:nvGrpSpPr>
            <p:cNvPr id="13" name="Group 13"/>
            <p:cNvGrpSpPr/>
            <p:nvPr/>
          </p:nvGrpSpPr>
          <p:grpSpPr>
            <a:xfrm>
              <a:off x="540826" y="-63332"/>
              <a:ext cx="9148358" cy="2001004"/>
              <a:chOff x="0" y="-12510"/>
              <a:chExt cx="1807083" cy="39526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804287" cy="271435"/>
              </a:xfrm>
              <a:custGeom>
                <a:avLst/>
                <a:gdLst/>
                <a:ahLst/>
                <a:cxnLst/>
                <a:rect l="l" t="t" r="r" b="b"/>
                <a:pathLst>
                  <a:path w="1804287" h="271435">
                    <a:moveTo>
                      <a:pt x="15821" y="0"/>
                    </a:moveTo>
                    <a:lnTo>
                      <a:pt x="1788466" y="0"/>
                    </a:lnTo>
                    <a:cubicBezTo>
                      <a:pt x="1792662" y="0"/>
                      <a:pt x="1796686" y="1667"/>
                      <a:pt x="1799653" y="4634"/>
                    </a:cubicBezTo>
                    <a:cubicBezTo>
                      <a:pt x="1802620" y="7601"/>
                      <a:pt x="1804287" y="11625"/>
                      <a:pt x="1804287" y="15821"/>
                    </a:cubicBezTo>
                    <a:lnTo>
                      <a:pt x="1804287" y="255614"/>
                    </a:lnTo>
                    <a:cubicBezTo>
                      <a:pt x="1804287" y="264352"/>
                      <a:pt x="1797203" y="271435"/>
                      <a:pt x="1788466" y="271435"/>
                    </a:cubicBezTo>
                    <a:lnTo>
                      <a:pt x="15821" y="271435"/>
                    </a:lnTo>
                    <a:cubicBezTo>
                      <a:pt x="7083" y="271435"/>
                      <a:pt x="0" y="264352"/>
                      <a:pt x="0" y="255614"/>
                    </a:cubicBezTo>
                    <a:lnTo>
                      <a:pt x="0" y="15821"/>
                    </a:lnTo>
                    <a:cubicBezTo>
                      <a:pt x="0" y="7083"/>
                      <a:pt x="7083" y="0"/>
                      <a:pt x="158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2796" y="-12510"/>
                <a:ext cx="1804287" cy="395260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Product comparison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 rot="-5400000">
              <a:off x="-587375" y="587375"/>
              <a:ext cx="1374140" cy="199390"/>
              <a:chOff x="0" y="0"/>
              <a:chExt cx="271435" cy="3938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271435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271435" h="39386">
                    <a:moveTo>
                      <a:pt x="19693" y="0"/>
                    </a:moveTo>
                    <a:lnTo>
                      <a:pt x="251742" y="0"/>
                    </a:lnTo>
                    <a:cubicBezTo>
                      <a:pt x="262618" y="0"/>
                      <a:pt x="271435" y="8817"/>
                      <a:pt x="271435" y="19693"/>
                    </a:cubicBezTo>
                    <a:lnTo>
                      <a:pt x="271435" y="19693"/>
                    </a:lnTo>
                    <a:cubicBezTo>
                      <a:pt x="271435" y="30569"/>
                      <a:pt x="262618" y="39386"/>
                      <a:pt x="251742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271435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9" name="Group 19"/>
          <p:cNvGrpSpPr/>
          <p:nvPr/>
        </p:nvGrpSpPr>
        <p:grpSpPr>
          <a:xfrm>
            <a:off x="5515864" y="6903945"/>
            <a:ext cx="7295323" cy="1500753"/>
            <a:chOff x="0" y="-117359"/>
            <a:chExt cx="9727097" cy="2001004"/>
          </a:xfrm>
        </p:grpSpPr>
        <p:grpSp>
          <p:nvGrpSpPr>
            <p:cNvPr id="20" name="Group 20"/>
            <p:cNvGrpSpPr/>
            <p:nvPr/>
          </p:nvGrpSpPr>
          <p:grpSpPr>
            <a:xfrm>
              <a:off x="540826" y="-117359"/>
              <a:ext cx="9186271" cy="2001004"/>
              <a:chOff x="0" y="-23182"/>
              <a:chExt cx="1814572" cy="39526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804287" cy="271435"/>
              </a:xfrm>
              <a:custGeom>
                <a:avLst/>
                <a:gdLst/>
                <a:ahLst/>
                <a:cxnLst/>
                <a:rect l="l" t="t" r="r" b="b"/>
                <a:pathLst>
                  <a:path w="1804287" h="271435">
                    <a:moveTo>
                      <a:pt x="15821" y="0"/>
                    </a:moveTo>
                    <a:lnTo>
                      <a:pt x="1788466" y="0"/>
                    </a:lnTo>
                    <a:cubicBezTo>
                      <a:pt x="1792662" y="0"/>
                      <a:pt x="1796686" y="1667"/>
                      <a:pt x="1799653" y="4634"/>
                    </a:cubicBezTo>
                    <a:cubicBezTo>
                      <a:pt x="1802620" y="7601"/>
                      <a:pt x="1804287" y="11625"/>
                      <a:pt x="1804287" y="15821"/>
                    </a:cubicBezTo>
                    <a:lnTo>
                      <a:pt x="1804287" y="255614"/>
                    </a:lnTo>
                    <a:cubicBezTo>
                      <a:pt x="1804287" y="264352"/>
                      <a:pt x="1797203" y="271435"/>
                      <a:pt x="1788466" y="271435"/>
                    </a:cubicBezTo>
                    <a:lnTo>
                      <a:pt x="15821" y="271435"/>
                    </a:lnTo>
                    <a:cubicBezTo>
                      <a:pt x="7083" y="271435"/>
                      <a:pt x="0" y="264352"/>
                      <a:pt x="0" y="255614"/>
                    </a:cubicBezTo>
                    <a:lnTo>
                      <a:pt x="0" y="15821"/>
                    </a:lnTo>
                    <a:cubicBezTo>
                      <a:pt x="0" y="7083"/>
                      <a:pt x="7083" y="0"/>
                      <a:pt x="158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10285" y="-23182"/>
                <a:ext cx="1804287" cy="395260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Easy and quick product ordering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 rot="-5400000">
              <a:off x="-587375" y="587375"/>
              <a:ext cx="1374140" cy="199390"/>
              <a:chOff x="0" y="0"/>
              <a:chExt cx="271435" cy="39386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271435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271435" h="39386">
                    <a:moveTo>
                      <a:pt x="19693" y="0"/>
                    </a:moveTo>
                    <a:lnTo>
                      <a:pt x="251742" y="0"/>
                    </a:lnTo>
                    <a:cubicBezTo>
                      <a:pt x="262618" y="0"/>
                      <a:pt x="271435" y="8817"/>
                      <a:pt x="271435" y="19693"/>
                    </a:cubicBezTo>
                    <a:lnTo>
                      <a:pt x="271435" y="19693"/>
                    </a:lnTo>
                    <a:cubicBezTo>
                      <a:pt x="271435" y="30569"/>
                      <a:pt x="262618" y="39386"/>
                      <a:pt x="251742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47625"/>
                <a:ext cx="271435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26" name="Freeform 26"/>
          <p:cNvSpPr/>
          <p:nvPr/>
        </p:nvSpPr>
        <p:spPr>
          <a:xfrm rot="5801802" flipH="1">
            <a:off x="-768124" y="4182819"/>
            <a:ext cx="7665537" cy="7679499"/>
          </a:xfrm>
          <a:custGeom>
            <a:avLst/>
            <a:gdLst/>
            <a:ahLst/>
            <a:cxnLst/>
            <a:rect l="l" t="t" r="r" b="b"/>
            <a:pathLst>
              <a:path w="7665537" h="7679499">
                <a:moveTo>
                  <a:pt x="7665536" y="0"/>
                </a:moveTo>
                <a:lnTo>
                  <a:pt x="0" y="0"/>
                </a:lnTo>
                <a:lnTo>
                  <a:pt x="0" y="7679499"/>
                </a:lnTo>
                <a:lnTo>
                  <a:pt x="7665536" y="7679499"/>
                </a:lnTo>
                <a:lnTo>
                  <a:pt x="7665536" y="0"/>
                </a:lnTo>
                <a:close/>
              </a:path>
            </a:pathLst>
          </a:custGeom>
          <a:blipFill>
            <a:blip r:embed="rId3">
              <a:alphaModFix amt="78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9148763" y="1179384"/>
            <a:ext cx="369" cy="11553444"/>
          </a:xfrm>
          <a:prstGeom prst="line">
            <a:avLst/>
          </a:prstGeom>
          <a:ln w="9525" cap="flat">
            <a:solidFill>
              <a:srgbClr val="30303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2126853" y="1900040"/>
            <a:ext cx="1590929" cy="2256522"/>
          </a:xfrm>
          <a:custGeom>
            <a:avLst/>
            <a:gdLst/>
            <a:ahLst/>
            <a:cxnLst/>
            <a:rect l="l" t="t" r="r" b="b"/>
            <a:pathLst>
              <a:path w="1590929" h="2256522">
                <a:moveTo>
                  <a:pt x="0" y="0"/>
                </a:moveTo>
                <a:lnTo>
                  <a:pt x="1590929" y="0"/>
                </a:lnTo>
                <a:lnTo>
                  <a:pt x="1590929" y="2256522"/>
                </a:lnTo>
                <a:lnTo>
                  <a:pt x="0" y="22565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260" t="-9876" r="-13754" b="-846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126853" y="6611261"/>
            <a:ext cx="1590929" cy="2256522"/>
          </a:xfrm>
          <a:custGeom>
            <a:avLst/>
            <a:gdLst/>
            <a:ahLst/>
            <a:cxnLst/>
            <a:rect l="l" t="t" r="r" b="b"/>
            <a:pathLst>
              <a:path w="1590929" h="2256522">
                <a:moveTo>
                  <a:pt x="0" y="0"/>
                </a:moveTo>
                <a:lnTo>
                  <a:pt x="1590929" y="0"/>
                </a:lnTo>
                <a:lnTo>
                  <a:pt x="1590929" y="2256522"/>
                </a:lnTo>
                <a:lnTo>
                  <a:pt x="0" y="22565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260" t="-9876" r="-13754" b="-8461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553944" y="5018242"/>
            <a:ext cx="1590929" cy="2256522"/>
          </a:xfrm>
          <a:custGeom>
            <a:avLst/>
            <a:gdLst/>
            <a:ahLst/>
            <a:cxnLst/>
            <a:rect l="l" t="t" r="r" b="b"/>
            <a:pathLst>
              <a:path w="1590929" h="2256522">
                <a:moveTo>
                  <a:pt x="0" y="0"/>
                </a:moveTo>
                <a:lnTo>
                  <a:pt x="1590929" y="0"/>
                </a:lnTo>
                <a:lnTo>
                  <a:pt x="1590929" y="2256522"/>
                </a:lnTo>
                <a:lnTo>
                  <a:pt x="0" y="22565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260" t="-9876" r="-13754" b="-846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345269" y="2344641"/>
            <a:ext cx="2028918" cy="1811921"/>
          </a:xfrm>
          <a:custGeom>
            <a:avLst/>
            <a:gdLst/>
            <a:ahLst/>
            <a:cxnLst/>
            <a:rect l="l" t="t" r="r" b="b"/>
            <a:pathLst>
              <a:path w="2028918" h="1811921">
                <a:moveTo>
                  <a:pt x="0" y="0"/>
                </a:moveTo>
                <a:lnTo>
                  <a:pt x="2028917" y="0"/>
                </a:lnTo>
                <a:lnTo>
                  <a:pt x="2028917" y="1811921"/>
                </a:lnTo>
                <a:lnTo>
                  <a:pt x="0" y="18119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208925" y="2781077"/>
            <a:ext cx="1663984" cy="1486018"/>
          </a:xfrm>
          <a:custGeom>
            <a:avLst/>
            <a:gdLst/>
            <a:ahLst/>
            <a:cxnLst/>
            <a:rect l="l" t="t" r="r" b="b"/>
            <a:pathLst>
              <a:path w="1663984" h="1486018">
                <a:moveTo>
                  <a:pt x="0" y="0"/>
                </a:moveTo>
                <a:lnTo>
                  <a:pt x="1663984" y="0"/>
                </a:lnTo>
                <a:lnTo>
                  <a:pt x="1663984" y="1486018"/>
                </a:lnTo>
                <a:lnTo>
                  <a:pt x="0" y="14860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398567" y="8356387"/>
            <a:ext cx="1663984" cy="1486018"/>
          </a:xfrm>
          <a:custGeom>
            <a:avLst/>
            <a:gdLst/>
            <a:ahLst/>
            <a:cxnLst/>
            <a:rect l="l" t="t" r="r" b="b"/>
            <a:pathLst>
              <a:path w="1663984" h="1486018">
                <a:moveTo>
                  <a:pt x="0" y="0"/>
                </a:moveTo>
                <a:lnTo>
                  <a:pt x="1663984" y="0"/>
                </a:lnTo>
                <a:lnTo>
                  <a:pt x="1663984" y="1486017"/>
                </a:lnTo>
                <a:lnTo>
                  <a:pt x="0" y="14860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986476" y="7850055"/>
            <a:ext cx="1663984" cy="1486018"/>
          </a:xfrm>
          <a:custGeom>
            <a:avLst/>
            <a:gdLst/>
            <a:ahLst/>
            <a:cxnLst/>
            <a:rect l="l" t="t" r="r" b="b"/>
            <a:pathLst>
              <a:path w="1663984" h="1486018">
                <a:moveTo>
                  <a:pt x="0" y="0"/>
                </a:moveTo>
                <a:lnTo>
                  <a:pt x="1663984" y="0"/>
                </a:lnTo>
                <a:lnTo>
                  <a:pt x="1663984" y="1486018"/>
                </a:lnTo>
                <a:lnTo>
                  <a:pt x="0" y="14860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053506" y="8135320"/>
            <a:ext cx="1911525" cy="1707084"/>
          </a:xfrm>
          <a:custGeom>
            <a:avLst/>
            <a:gdLst/>
            <a:ahLst/>
            <a:cxnLst/>
            <a:rect l="l" t="t" r="r" b="b"/>
            <a:pathLst>
              <a:path w="1911525" h="1707084">
                <a:moveTo>
                  <a:pt x="0" y="0"/>
                </a:moveTo>
                <a:lnTo>
                  <a:pt x="1911525" y="0"/>
                </a:lnTo>
                <a:lnTo>
                  <a:pt x="1911525" y="1707084"/>
                </a:lnTo>
                <a:lnTo>
                  <a:pt x="0" y="17070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>
            <a:off x="3717782" y="3250601"/>
            <a:ext cx="1627487" cy="0"/>
          </a:xfrm>
          <a:prstGeom prst="line">
            <a:avLst/>
          </a:prstGeom>
          <a:ln w="38100" cap="flat">
            <a:solidFill>
              <a:srgbClr val="FF6A0E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2" name="AutoShape 12"/>
          <p:cNvSpPr/>
          <p:nvPr/>
        </p:nvSpPr>
        <p:spPr>
          <a:xfrm flipV="1">
            <a:off x="3717782" y="6611261"/>
            <a:ext cx="2335724" cy="1128261"/>
          </a:xfrm>
          <a:prstGeom prst="line">
            <a:avLst/>
          </a:prstGeom>
          <a:ln w="38100" cap="flat">
            <a:solidFill>
              <a:srgbClr val="FF6A0E"/>
            </a:solidFill>
            <a:prstDash val="solid"/>
            <a:headEnd type="none" w="sm" len="sm"/>
            <a:tailEnd type="arrow" w="med" len="sm"/>
          </a:ln>
        </p:spPr>
      </p:sp>
      <p:grpSp>
        <p:nvGrpSpPr>
          <p:cNvPr id="13" name="Group 13"/>
          <p:cNvGrpSpPr/>
          <p:nvPr/>
        </p:nvGrpSpPr>
        <p:grpSpPr>
          <a:xfrm>
            <a:off x="6053506" y="5851597"/>
            <a:ext cx="1911525" cy="1519327"/>
            <a:chOff x="0" y="0"/>
            <a:chExt cx="2548700" cy="202576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548700" cy="1567218"/>
            </a:xfrm>
            <a:custGeom>
              <a:avLst/>
              <a:gdLst/>
              <a:ahLst/>
              <a:cxnLst/>
              <a:rect l="l" t="t" r="r" b="b"/>
              <a:pathLst>
                <a:path w="2548700" h="1567218">
                  <a:moveTo>
                    <a:pt x="0" y="0"/>
                  </a:moveTo>
                  <a:lnTo>
                    <a:pt x="2548700" y="0"/>
                  </a:lnTo>
                  <a:lnTo>
                    <a:pt x="2548700" y="1567218"/>
                  </a:lnTo>
                  <a:lnTo>
                    <a:pt x="0" y="15672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68311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1538643"/>
              <a:ext cx="2484943" cy="4871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4"/>
                </a:lnSpc>
              </a:pPr>
              <a:r>
                <a:rPr lang="en-US" sz="2294" spc="-5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Insurance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6216893" y="5387602"/>
            <a:ext cx="1567706" cy="1904576"/>
            <a:chOff x="0" y="0"/>
            <a:chExt cx="2090275" cy="253943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090275" cy="2163362"/>
            </a:xfrm>
            <a:custGeom>
              <a:avLst/>
              <a:gdLst/>
              <a:ahLst/>
              <a:cxnLst/>
              <a:rect l="l" t="t" r="r" b="b"/>
              <a:pathLst>
                <a:path w="2090275" h="2163362">
                  <a:moveTo>
                    <a:pt x="0" y="0"/>
                  </a:moveTo>
                  <a:lnTo>
                    <a:pt x="2090275" y="0"/>
                  </a:lnTo>
                  <a:lnTo>
                    <a:pt x="2090275" y="2163362"/>
                  </a:lnTo>
                  <a:lnTo>
                    <a:pt x="0" y="21633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26145" y="2144312"/>
              <a:ext cx="2037986" cy="3951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0"/>
                </a:lnSpc>
              </a:pPr>
              <a:r>
                <a:rPr lang="en-US" sz="1882" spc="-4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Insurance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902212" y="3057875"/>
            <a:ext cx="1567706" cy="1904576"/>
            <a:chOff x="0" y="0"/>
            <a:chExt cx="2090275" cy="253943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90275" cy="2163362"/>
            </a:xfrm>
            <a:custGeom>
              <a:avLst/>
              <a:gdLst/>
              <a:ahLst/>
              <a:cxnLst/>
              <a:rect l="l" t="t" r="r" b="b"/>
              <a:pathLst>
                <a:path w="2090275" h="2163362">
                  <a:moveTo>
                    <a:pt x="0" y="0"/>
                  </a:moveTo>
                  <a:lnTo>
                    <a:pt x="2090275" y="0"/>
                  </a:lnTo>
                  <a:lnTo>
                    <a:pt x="2090275" y="2163362"/>
                  </a:lnTo>
                  <a:lnTo>
                    <a:pt x="0" y="21633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26145" y="2144312"/>
              <a:ext cx="2037986" cy="3951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70"/>
                </a:lnSpc>
              </a:pPr>
              <a:r>
                <a:rPr lang="en-US" sz="1882" spc="-4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Insurance</a:t>
              </a:r>
            </a:p>
          </p:txBody>
        </p:sp>
      </p:grpSp>
      <p:sp>
        <p:nvSpPr>
          <p:cNvPr id="22" name="AutoShape 22"/>
          <p:cNvSpPr/>
          <p:nvPr/>
        </p:nvSpPr>
        <p:spPr>
          <a:xfrm>
            <a:off x="3717782" y="7739522"/>
            <a:ext cx="2335724" cy="1249341"/>
          </a:xfrm>
          <a:prstGeom prst="line">
            <a:avLst/>
          </a:prstGeom>
          <a:ln w="38100" cap="flat">
            <a:solidFill>
              <a:srgbClr val="FF6A0E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3" name="Freeform 23"/>
          <p:cNvSpPr/>
          <p:nvPr/>
        </p:nvSpPr>
        <p:spPr>
          <a:xfrm rot="-300000">
            <a:off x="4502206" y="6959257"/>
            <a:ext cx="554814" cy="554814"/>
          </a:xfrm>
          <a:custGeom>
            <a:avLst/>
            <a:gdLst/>
            <a:ahLst/>
            <a:cxnLst/>
            <a:rect l="l" t="t" r="r" b="b"/>
            <a:pathLst>
              <a:path w="554814" h="554814">
                <a:moveTo>
                  <a:pt x="0" y="0"/>
                </a:moveTo>
                <a:lnTo>
                  <a:pt x="554814" y="0"/>
                </a:lnTo>
                <a:lnTo>
                  <a:pt x="554814" y="554814"/>
                </a:lnTo>
                <a:lnTo>
                  <a:pt x="0" y="5548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4" name="AutoShape 24"/>
          <p:cNvSpPr/>
          <p:nvPr/>
        </p:nvSpPr>
        <p:spPr>
          <a:xfrm>
            <a:off x="7009269" y="7370924"/>
            <a:ext cx="0" cy="764396"/>
          </a:xfrm>
          <a:prstGeom prst="line">
            <a:avLst/>
          </a:prstGeom>
          <a:ln w="38100" cap="flat">
            <a:solidFill>
              <a:srgbClr val="FF6A0E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5" name="AutoShape 25"/>
          <p:cNvSpPr/>
          <p:nvPr/>
        </p:nvSpPr>
        <p:spPr>
          <a:xfrm flipH="1">
            <a:off x="0" y="4494699"/>
            <a:ext cx="9144000" cy="0"/>
          </a:xfrm>
          <a:prstGeom prst="line">
            <a:avLst/>
          </a:prstGeom>
          <a:ln w="9525" cap="flat">
            <a:solidFill>
              <a:srgbClr val="30303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Freeform 26"/>
          <p:cNvSpPr/>
          <p:nvPr/>
        </p:nvSpPr>
        <p:spPr>
          <a:xfrm>
            <a:off x="12234096" y="5000828"/>
            <a:ext cx="3029243" cy="2291350"/>
          </a:xfrm>
          <a:custGeom>
            <a:avLst/>
            <a:gdLst/>
            <a:ahLst/>
            <a:cxnLst/>
            <a:rect l="l" t="t" r="r" b="b"/>
            <a:pathLst>
              <a:path w="3029243" h="2291350">
                <a:moveTo>
                  <a:pt x="0" y="0"/>
                </a:moveTo>
                <a:lnTo>
                  <a:pt x="3029243" y="0"/>
                </a:lnTo>
                <a:lnTo>
                  <a:pt x="3029243" y="2291350"/>
                </a:lnTo>
                <a:lnTo>
                  <a:pt x="0" y="22913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7" name="AutoShape 27"/>
          <p:cNvSpPr/>
          <p:nvPr/>
        </p:nvSpPr>
        <p:spPr>
          <a:xfrm flipH="1" flipV="1">
            <a:off x="13040917" y="4267095"/>
            <a:ext cx="276330" cy="733733"/>
          </a:xfrm>
          <a:prstGeom prst="line">
            <a:avLst/>
          </a:prstGeom>
          <a:ln w="38100" cap="flat">
            <a:solidFill>
              <a:srgbClr val="FF6A0E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8" name="AutoShape 28"/>
          <p:cNvSpPr/>
          <p:nvPr/>
        </p:nvSpPr>
        <p:spPr>
          <a:xfrm flipV="1">
            <a:off x="14611869" y="4330126"/>
            <a:ext cx="505307" cy="670702"/>
          </a:xfrm>
          <a:prstGeom prst="line">
            <a:avLst/>
          </a:prstGeom>
          <a:ln w="38100" cap="flat">
            <a:solidFill>
              <a:srgbClr val="FF6A0E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9" name="AutoShape 29"/>
          <p:cNvSpPr/>
          <p:nvPr/>
        </p:nvSpPr>
        <p:spPr>
          <a:xfrm flipV="1">
            <a:off x="15263339" y="5969561"/>
            <a:ext cx="765314" cy="59395"/>
          </a:xfrm>
          <a:prstGeom prst="line">
            <a:avLst/>
          </a:prstGeom>
          <a:ln w="38100" cap="flat">
            <a:solidFill>
              <a:srgbClr val="FF6A0E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0" name="AutoShape 30"/>
          <p:cNvSpPr/>
          <p:nvPr/>
        </p:nvSpPr>
        <p:spPr>
          <a:xfrm>
            <a:off x="14961970" y="7292178"/>
            <a:ext cx="439966" cy="415460"/>
          </a:xfrm>
          <a:prstGeom prst="line">
            <a:avLst/>
          </a:prstGeom>
          <a:ln w="38100" cap="flat">
            <a:solidFill>
              <a:srgbClr val="FF6A0E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1" name="AutoShape 31"/>
          <p:cNvSpPr/>
          <p:nvPr/>
        </p:nvSpPr>
        <p:spPr>
          <a:xfrm flipH="1">
            <a:off x="13230559" y="7292178"/>
            <a:ext cx="249528" cy="1064208"/>
          </a:xfrm>
          <a:prstGeom prst="line">
            <a:avLst/>
          </a:prstGeom>
          <a:ln w="38100" cap="flat">
            <a:solidFill>
              <a:srgbClr val="FF6A0E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2" name="AutoShape 32"/>
          <p:cNvSpPr/>
          <p:nvPr/>
        </p:nvSpPr>
        <p:spPr>
          <a:xfrm>
            <a:off x="11144873" y="6146503"/>
            <a:ext cx="1089223" cy="0"/>
          </a:xfrm>
          <a:prstGeom prst="line">
            <a:avLst/>
          </a:prstGeom>
          <a:ln w="38100" cap="flat">
            <a:solidFill>
              <a:srgbClr val="FF6A0E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3" name="TextBox 33"/>
          <p:cNvSpPr txBox="1"/>
          <p:nvPr/>
        </p:nvSpPr>
        <p:spPr>
          <a:xfrm>
            <a:off x="6058637" y="311785"/>
            <a:ext cx="6180988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SALES MODELS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18276" y="1206183"/>
            <a:ext cx="5135230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Direct sales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18276" y="4813817"/>
            <a:ext cx="5135230" cy="934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9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Vertically integrated</a:t>
            </a:r>
          </a:p>
          <a:p>
            <a:pPr algn="l">
              <a:lnSpc>
                <a:spcPts val="3409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Marketplace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632296" y="1206183"/>
            <a:ext cx="6590126" cy="1130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Horizontally integrated </a:t>
            </a:r>
          </a:p>
          <a:p>
            <a:pPr algn="l">
              <a:lnSpc>
                <a:spcPts val="4339"/>
              </a:lnSpc>
            </a:pPr>
            <a:r>
              <a: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Marketplace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5378444" y="2389942"/>
            <a:ext cx="2083347" cy="638358"/>
            <a:chOff x="0" y="0"/>
            <a:chExt cx="2777796" cy="851145"/>
          </a:xfrm>
        </p:grpSpPr>
        <p:grpSp>
          <p:nvGrpSpPr>
            <p:cNvPr id="38" name="Group 38"/>
            <p:cNvGrpSpPr/>
            <p:nvPr/>
          </p:nvGrpSpPr>
          <p:grpSpPr>
            <a:xfrm>
              <a:off x="116806" y="0"/>
              <a:ext cx="2544184" cy="777199"/>
              <a:chOff x="0" y="0"/>
              <a:chExt cx="1138978" cy="347935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138978" cy="347308"/>
              </a:xfrm>
              <a:custGeom>
                <a:avLst/>
                <a:gdLst/>
                <a:ahLst/>
                <a:cxnLst/>
                <a:rect l="l" t="t" r="r" b="b"/>
                <a:pathLst>
                  <a:path w="1138978" h="347308">
                    <a:moveTo>
                      <a:pt x="569489" y="0"/>
                    </a:moveTo>
                    <a:lnTo>
                      <a:pt x="1138978" y="347308"/>
                    </a:lnTo>
                    <a:lnTo>
                      <a:pt x="0" y="347308"/>
                    </a:lnTo>
                    <a:close/>
                  </a:path>
                </a:pathLst>
              </a:custGeom>
              <a:solidFill>
                <a:srgbClr val="BFB2BE"/>
              </a:solidFill>
            </p:spPr>
          </p:sp>
          <p:sp>
            <p:nvSpPr>
              <p:cNvPr id="40" name="TextBox 40"/>
              <p:cNvSpPr txBox="1"/>
              <p:nvPr/>
            </p:nvSpPr>
            <p:spPr>
              <a:xfrm>
                <a:off x="241150" y="99208"/>
                <a:ext cx="656677" cy="248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0" y="108406"/>
              <a:ext cx="2777796" cy="7427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Bank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5967595" y="8135320"/>
            <a:ext cx="2083347" cy="638358"/>
            <a:chOff x="0" y="0"/>
            <a:chExt cx="2777796" cy="851145"/>
          </a:xfrm>
        </p:grpSpPr>
        <p:grpSp>
          <p:nvGrpSpPr>
            <p:cNvPr id="43" name="Group 43"/>
            <p:cNvGrpSpPr/>
            <p:nvPr/>
          </p:nvGrpSpPr>
          <p:grpSpPr>
            <a:xfrm>
              <a:off x="116806" y="0"/>
              <a:ext cx="2544184" cy="777199"/>
              <a:chOff x="0" y="0"/>
              <a:chExt cx="1138978" cy="347935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1138978" cy="347308"/>
              </a:xfrm>
              <a:custGeom>
                <a:avLst/>
                <a:gdLst/>
                <a:ahLst/>
                <a:cxnLst/>
                <a:rect l="l" t="t" r="r" b="b"/>
                <a:pathLst>
                  <a:path w="1138978" h="347308">
                    <a:moveTo>
                      <a:pt x="569489" y="0"/>
                    </a:moveTo>
                    <a:lnTo>
                      <a:pt x="1138978" y="347308"/>
                    </a:lnTo>
                    <a:lnTo>
                      <a:pt x="0" y="347308"/>
                    </a:lnTo>
                    <a:close/>
                  </a:path>
                </a:pathLst>
              </a:custGeom>
              <a:solidFill>
                <a:srgbClr val="BFB2BE"/>
              </a:solidFill>
            </p:spPr>
          </p:sp>
          <p:sp>
            <p:nvSpPr>
              <p:cNvPr id="45" name="TextBox 45"/>
              <p:cNvSpPr txBox="1"/>
              <p:nvPr/>
            </p:nvSpPr>
            <p:spPr>
              <a:xfrm>
                <a:off x="241150" y="99208"/>
                <a:ext cx="656677" cy="248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sp>
          <p:nvSpPr>
            <p:cNvPr id="46" name="TextBox 46"/>
            <p:cNvSpPr txBox="1"/>
            <p:nvPr/>
          </p:nvSpPr>
          <p:spPr>
            <a:xfrm>
              <a:off x="0" y="108406"/>
              <a:ext cx="2777796" cy="7427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Bank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2188885" y="2796804"/>
            <a:ext cx="1704064" cy="522142"/>
            <a:chOff x="0" y="0"/>
            <a:chExt cx="2272085" cy="696190"/>
          </a:xfrm>
        </p:grpSpPr>
        <p:grpSp>
          <p:nvGrpSpPr>
            <p:cNvPr id="48" name="Group 48"/>
            <p:cNvGrpSpPr/>
            <p:nvPr/>
          </p:nvGrpSpPr>
          <p:grpSpPr>
            <a:xfrm>
              <a:off x="95541" y="0"/>
              <a:ext cx="2081003" cy="635707"/>
              <a:chOff x="0" y="0"/>
              <a:chExt cx="1138978" cy="347935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1138978" cy="347308"/>
              </a:xfrm>
              <a:custGeom>
                <a:avLst/>
                <a:gdLst/>
                <a:ahLst/>
                <a:cxnLst/>
                <a:rect l="l" t="t" r="r" b="b"/>
                <a:pathLst>
                  <a:path w="1138978" h="347308">
                    <a:moveTo>
                      <a:pt x="569489" y="0"/>
                    </a:moveTo>
                    <a:lnTo>
                      <a:pt x="1138978" y="347308"/>
                    </a:lnTo>
                    <a:lnTo>
                      <a:pt x="0" y="347308"/>
                    </a:lnTo>
                    <a:close/>
                  </a:path>
                </a:pathLst>
              </a:custGeom>
              <a:solidFill>
                <a:srgbClr val="BFB2BE"/>
              </a:solidFill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241150" y="99208"/>
                <a:ext cx="656677" cy="248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39"/>
                  </a:lnSpc>
                </a:pPr>
                <a:endParaRPr/>
              </a:p>
            </p:txBody>
          </p:sp>
        </p:grpSp>
        <p:sp>
          <p:nvSpPr>
            <p:cNvPr id="51" name="TextBox 51"/>
            <p:cNvSpPr txBox="1"/>
            <p:nvPr/>
          </p:nvSpPr>
          <p:spPr>
            <a:xfrm>
              <a:off x="0" y="94702"/>
              <a:ext cx="2272085" cy="6014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49"/>
                </a:lnSpc>
              </a:pPr>
              <a:r>
                <a:rPr lang="en-US" sz="2535" spc="-7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Bank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2378527" y="8392725"/>
            <a:ext cx="1704064" cy="522142"/>
            <a:chOff x="0" y="0"/>
            <a:chExt cx="2272085" cy="696190"/>
          </a:xfrm>
        </p:grpSpPr>
        <p:grpSp>
          <p:nvGrpSpPr>
            <p:cNvPr id="53" name="Group 53"/>
            <p:cNvGrpSpPr/>
            <p:nvPr/>
          </p:nvGrpSpPr>
          <p:grpSpPr>
            <a:xfrm>
              <a:off x="95541" y="0"/>
              <a:ext cx="2081003" cy="635707"/>
              <a:chOff x="0" y="0"/>
              <a:chExt cx="1138978" cy="347935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1138978" cy="347308"/>
              </a:xfrm>
              <a:custGeom>
                <a:avLst/>
                <a:gdLst/>
                <a:ahLst/>
                <a:cxnLst/>
                <a:rect l="l" t="t" r="r" b="b"/>
                <a:pathLst>
                  <a:path w="1138978" h="347308">
                    <a:moveTo>
                      <a:pt x="569489" y="0"/>
                    </a:moveTo>
                    <a:lnTo>
                      <a:pt x="1138978" y="347308"/>
                    </a:lnTo>
                    <a:lnTo>
                      <a:pt x="0" y="347308"/>
                    </a:lnTo>
                    <a:close/>
                  </a:path>
                </a:pathLst>
              </a:custGeom>
              <a:solidFill>
                <a:srgbClr val="BFB2BE"/>
              </a:solidFill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241150" y="99208"/>
                <a:ext cx="656677" cy="248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39"/>
                  </a:lnSpc>
                </a:pPr>
                <a:endParaRPr/>
              </a:p>
            </p:txBody>
          </p:sp>
        </p:grpSp>
        <p:sp>
          <p:nvSpPr>
            <p:cNvPr id="56" name="TextBox 56"/>
            <p:cNvSpPr txBox="1"/>
            <p:nvPr/>
          </p:nvSpPr>
          <p:spPr>
            <a:xfrm>
              <a:off x="0" y="94702"/>
              <a:ext cx="2272085" cy="6014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49"/>
                </a:lnSpc>
              </a:pPr>
              <a:r>
                <a:rPr lang="en-US" sz="2535" spc="-7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Bank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4966436" y="7874249"/>
            <a:ext cx="1704064" cy="522142"/>
            <a:chOff x="0" y="0"/>
            <a:chExt cx="2272085" cy="696190"/>
          </a:xfrm>
        </p:grpSpPr>
        <p:grpSp>
          <p:nvGrpSpPr>
            <p:cNvPr id="58" name="Group 58"/>
            <p:cNvGrpSpPr/>
            <p:nvPr/>
          </p:nvGrpSpPr>
          <p:grpSpPr>
            <a:xfrm>
              <a:off x="95541" y="0"/>
              <a:ext cx="2081003" cy="635707"/>
              <a:chOff x="0" y="0"/>
              <a:chExt cx="1138978" cy="347935"/>
            </a:xfrm>
          </p:grpSpPr>
          <p:sp>
            <p:nvSpPr>
              <p:cNvPr id="59" name="Freeform 59"/>
              <p:cNvSpPr/>
              <p:nvPr/>
            </p:nvSpPr>
            <p:spPr>
              <a:xfrm>
                <a:off x="0" y="0"/>
                <a:ext cx="1138978" cy="347308"/>
              </a:xfrm>
              <a:custGeom>
                <a:avLst/>
                <a:gdLst/>
                <a:ahLst/>
                <a:cxnLst/>
                <a:rect l="l" t="t" r="r" b="b"/>
                <a:pathLst>
                  <a:path w="1138978" h="347308">
                    <a:moveTo>
                      <a:pt x="569489" y="0"/>
                    </a:moveTo>
                    <a:lnTo>
                      <a:pt x="1138978" y="347308"/>
                    </a:lnTo>
                    <a:lnTo>
                      <a:pt x="0" y="347308"/>
                    </a:lnTo>
                    <a:close/>
                  </a:path>
                </a:pathLst>
              </a:custGeom>
              <a:solidFill>
                <a:srgbClr val="BFB2BE"/>
              </a:solidFill>
            </p:spPr>
          </p:sp>
          <p:sp>
            <p:nvSpPr>
              <p:cNvPr id="60" name="TextBox 60"/>
              <p:cNvSpPr txBox="1"/>
              <p:nvPr/>
            </p:nvSpPr>
            <p:spPr>
              <a:xfrm>
                <a:off x="241150" y="99208"/>
                <a:ext cx="656677" cy="248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39"/>
                  </a:lnSpc>
                </a:pPr>
                <a:endParaRPr/>
              </a:p>
            </p:txBody>
          </p:sp>
        </p:grpSp>
        <p:sp>
          <p:nvSpPr>
            <p:cNvPr id="61" name="TextBox 61"/>
            <p:cNvSpPr txBox="1"/>
            <p:nvPr/>
          </p:nvSpPr>
          <p:spPr>
            <a:xfrm>
              <a:off x="0" y="94702"/>
              <a:ext cx="2272085" cy="6014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49"/>
                </a:lnSpc>
              </a:pPr>
              <a:r>
                <a:rPr lang="en-US" sz="2535" spc="-76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Bank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31762" y="912086"/>
            <a:ext cx="9824476" cy="1464657"/>
            <a:chOff x="0" y="0"/>
            <a:chExt cx="2587516" cy="3857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87516" cy="385753"/>
            </a:xfrm>
            <a:custGeom>
              <a:avLst/>
              <a:gdLst/>
              <a:ahLst/>
              <a:cxnLst/>
              <a:rect l="l" t="t" r="r" b="b"/>
              <a:pathLst>
                <a:path w="2587516" h="385753">
                  <a:moveTo>
                    <a:pt x="40189" y="0"/>
                  </a:moveTo>
                  <a:lnTo>
                    <a:pt x="2547327" y="0"/>
                  </a:lnTo>
                  <a:cubicBezTo>
                    <a:pt x="2557986" y="0"/>
                    <a:pt x="2568208" y="4234"/>
                    <a:pt x="2575745" y="11771"/>
                  </a:cubicBezTo>
                  <a:cubicBezTo>
                    <a:pt x="2583282" y="19308"/>
                    <a:pt x="2587516" y="29530"/>
                    <a:pt x="2587516" y="40189"/>
                  </a:cubicBezTo>
                  <a:lnTo>
                    <a:pt x="2587516" y="345564"/>
                  </a:lnTo>
                  <a:cubicBezTo>
                    <a:pt x="2587516" y="367760"/>
                    <a:pt x="2569523" y="385753"/>
                    <a:pt x="2547327" y="385753"/>
                  </a:cubicBezTo>
                  <a:lnTo>
                    <a:pt x="40189" y="385753"/>
                  </a:lnTo>
                  <a:cubicBezTo>
                    <a:pt x="29530" y="385753"/>
                    <a:pt x="19308" y="381519"/>
                    <a:pt x="11771" y="373982"/>
                  </a:cubicBezTo>
                  <a:cubicBezTo>
                    <a:pt x="4234" y="366445"/>
                    <a:pt x="0" y="356223"/>
                    <a:pt x="0" y="345564"/>
                  </a:cubicBezTo>
                  <a:lnTo>
                    <a:pt x="0" y="40189"/>
                  </a:lnTo>
                  <a:cubicBezTo>
                    <a:pt x="0" y="29530"/>
                    <a:pt x="4234" y="19308"/>
                    <a:pt x="11771" y="11771"/>
                  </a:cubicBezTo>
                  <a:cubicBezTo>
                    <a:pt x="19308" y="4234"/>
                    <a:pt x="29530" y="0"/>
                    <a:pt x="4018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2587516" cy="4714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71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5259821" y="9258300"/>
            <a:ext cx="1999479" cy="829419"/>
            <a:chOff x="0" y="0"/>
            <a:chExt cx="2665971" cy="1105891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201540" cy="530581"/>
              <a:chOff x="0" y="0"/>
              <a:chExt cx="237341" cy="10480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37341" cy="104806"/>
              </a:xfrm>
              <a:custGeom>
                <a:avLst/>
                <a:gdLst/>
                <a:ahLst/>
                <a:cxnLst/>
                <a:rect l="l" t="t" r="r" b="b"/>
                <a:pathLst>
                  <a:path w="237341" h="104806">
                    <a:moveTo>
                      <a:pt x="52403" y="0"/>
                    </a:moveTo>
                    <a:lnTo>
                      <a:pt x="184938" y="0"/>
                    </a:lnTo>
                    <a:cubicBezTo>
                      <a:pt x="213880" y="0"/>
                      <a:pt x="237341" y="23462"/>
                      <a:pt x="237341" y="52403"/>
                    </a:cubicBezTo>
                    <a:lnTo>
                      <a:pt x="237341" y="52403"/>
                    </a:lnTo>
                    <a:cubicBezTo>
                      <a:pt x="237341" y="66301"/>
                      <a:pt x="231820" y="79630"/>
                      <a:pt x="221993" y="89458"/>
                    </a:cubicBezTo>
                    <a:cubicBezTo>
                      <a:pt x="212165" y="99285"/>
                      <a:pt x="198836" y="104806"/>
                      <a:pt x="184938" y="104806"/>
                    </a:cubicBezTo>
                    <a:lnTo>
                      <a:pt x="52403" y="104806"/>
                    </a:lnTo>
                    <a:cubicBezTo>
                      <a:pt x="38505" y="104806"/>
                      <a:pt x="25176" y="99285"/>
                      <a:pt x="15349" y="89458"/>
                    </a:cubicBezTo>
                    <a:cubicBezTo>
                      <a:pt x="5521" y="79630"/>
                      <a:pt x="0" y="66301"/>
                      <a:pt x="0" y="52403"/>
                    </a:cubicBezTo>
                    <a:lnTo>
                      <a:pt x="0" y="52403"/>
                    </a:lnTo>
                    <a:cubicBezTo>
                      <a:pt x="0" y="38505"/>
                      <a:pt x="5521" y="25176"/>
                      <a:pt x="15349" y="15349"/>
                    </a:cubicBezTo>
                    <a:cubicBezTo>
                      <a:pt x="25176" y="5521"/>
                      <a:pt x="38505" y="0"/>
                      <a:pt x="52403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237341" cy="1524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>
              <a:off x="146997" y="0"/>
              <a:ext cx="2518975" cy="1105891"/>
            </a:xfrm>
            <a:custGeom>
              <a:avLst/>
              <a:gdLst/>
              <a:ahLst/>
              <a:cxnLst/>
              <a:rect l="l" t="t" r="r" b="b"/>
              <a:pathLst>
                <a:path w="2518975" h="1105891">
                  <a:moveTo>
                    <a:pt x="0" y="0"/>
                  </a:moveTo>
                  <a:lnTo>
                    <a:pt x="2518974" y="0"/>
                  </a:lnTo>
                  <a:lnTo>
                    <a:pt x="2518974" y="1105891"/>
                  </a:lnTo>
                  <a:lnTo>
                    <a:pt x="0" y="11058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0743" t="-43889" r="-20227" b="-41064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4231762" y="717316"/>
            <a:ext cx="9824476" cy="874107"/>
            <a:chOff x="0" y="0"/>
            <a:chExt cx="2587516" cy="23021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587516" cy="230218"/>
            </a:xfrm>
            <a:custGeom>
              <a:avLst/>
              <a:gdLst/>
              <a:ahLst/>
              <a:cxnLst/>
              <a:rect l="l" t="t" r="r" b="b"/>
              <a:pathLst>
                <a:path w="2587516" h="230218">
                  <a:moveTo>
                    <a:pt x="40189" y="0"/>
                  </a:moveTo>
                  <a:lnTo>
                    <a:pt x="2547327" y="0"/>
                  </a:lnTo>
                  <a:cubicBezTo>
                    <a:pt x="2557986" y="0"/>
                    <a:pt x="2568208" y="4234"/>
                    <a:pt x="2575745" y="11771"/>
                  </a:cubicBezTo>
                  <a:cubicBezTo>
                    <a:pt x="2583282" y="19308"/>
                    <a:pt x="2587516" y="29530"/>
                    <a:pt x="2587516" y="40189"/>
                  </a:cubicBezTo>
                  <a:lnTo>
                    <a:pt x="2587516" y="190028"/>
                  </a:lnTo>
                  <a:cubicBezTo>
                    <a:pt x="2587516" y="212224"/>
                    <a:pt x="2569523" y="230218"/>
                    <a:pt x="2547327" y="230218"/>
                  </a:cubicBezTo>
                  <a:lnTo>
                    <a:pt x="40189" y="230218"/>
                  </a:lnTo>
                  <a:cubicBezTo>
                    <a:pt x="29530" y="230218"/>
                    <a:pt x="19308" y="225983"/>
                    <a:pt x="11771" y="218446"/>
                  </a:cubicBezTo>
                  <a:cubicBezTo>
                    <a:pt x="4234" y="210909"/>
                    <a:pt x="0" y="200687"/>
                    <a:pt x="0" y="190028"/>
                  </a:cubicBezTo>
                  <a:lnTo>
                    <a:pt x="0" y="40189"/>
                  </a:lnTo>
                  <a:cubicBezTo>
                    <a:pt x="0" y="29530"/>
                    <a:pt x="4234" y="19308"/>
                    <a:pt x="11771" y="11771"/>
                  </a:cubicBezTo>
                  <a:cubicBezTo>
                    <a:pt x="19308" y="4234"/>
                    <a:pt x="29530" y="0"/>
                    <a:pt x="4018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2587516" cy="3159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719"/>
                </a:lnSpc>
              </a:pPr>
              <a:r>
                <a:rPr lang="en-US" sz="3999" b="1" spc="-87">
                  <a:solidFill>
                    <a:srgbClr val="FF6A0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VERTICALLY INTEGRATED MARKETPLACE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845524" y="2400691"/>
            <a:ext cx="1992709" cy="706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1.Selection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93383" y="8882242"/>
            <a:ext cx="5701233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ru-RU" sz="2700" spc="-1" dirty="0" err="1">
                <a:solidFill>
                  <a:schemeClr val="tx1">
                    <a:lumMod val="85000"/>
                    <a:lumOff val="15000"/>
                  </a:schemeClr>
                </a:solidFill>
                <a:ea typeface="ヒラギノ角ゴ Pro W3"/>
              </a:rPr>
              <a:t>The</a:t>
            </a:r>
            <a:r>
              <a:rPr lang="ru-RU" sz="2700" spc="-1" dirty="0">
                <a:solidFill>
                  <a:schemeClr val="tx1">
                    <a:lumMod val="85000"/>
                    <a:lumOff val="15000"/>
                  </a:schemeClr>
                </a:solidFill>
                <a:ea typeface="ヒラギノ角ゴ Pro W3"/>
              </a:rPr>
              <a:t> </a:t>
            </a:r>
            <a:r>
              <a:rPr lang="ru-RU" sz="2700" spc="-1" dirty="0" err="1">
                <a:solidFill>
                  <a:schemeClr val="tx1">
                    <a:lumMod val="85000"/>
                    <a:lumOff val="15000"/>
                  </a:schemeClr>
                </a:solidFill>
                <a:ea typeface="ヒラギノ角ゴ Pro W3"/>
              </a:rPr>
              <a:t>integration</a:t>
            </a:r>
            <a:r>
              <a:rPr lang="ru-RU" sz="2700" spc="-1" dirty="0">
                <a:solidFill>
                  <a:schemeClr val="tx1">
                    <a:lumMod val="85000"/>
                    <a:lumOff val="15000"/>
                  </a:schemeClr>
                </a:solidFill>
                <a:ea typeface="ヒラギノ角ゴ Pro W3"/>
              </a:rPr>
              <a:t> </a:t>
            </a:r>
            <a:r>
              <a:rPr lang="ru-RU" sz="2700" spc="-1" dirty="0" err="1">
                <a:solidFill>
                  <a:schemeClr val="tx1">
                    <a:lumMod val="85000"/>
                    <a:lumOff val="15000"/>
                  </a:schemeClr>
                </a:solidFill>
                <a:ea typeface="ヒラギノ角ゴ Pro W3"/>
              </a:rPr>
              <a:t>with</a:t>
            </a:r>
            <a:r>
              <a:rPr lang="ru-RU" sz="2700" spc="-1" dirty="0">
                <a:solidFill>
                  <a:schemeClr val="tx1">
                    <a:lumMod val="85000"/>
                    <a:lumOff val="15000"/>
                  </a:schemeClr>
                </a:solidFill>
                <a:ea typeface="ヒラギノ角ゴ Pro W3"/>
              </a:rPr>
              <a:t> </a:t>
            </a:r>
            <a:r>
              <a:rPr lang="ru-RU" sz="2700" spc="-1" dirty="0" err="1">
                <a:solidFill>
                  <a:schemeClr val="tx1">
                    <a:lumMod val="85000"/>
                    <a:lumOff val="15000"/>
                  </a:schemeClr>
                </a:solidFill>
                <a:ea typeface="ヒラギノ角ゴ Pro W3"/>
              </a:rPr>
              <a:t>remote</a:t>
            </a:r>
            <a:r>
              <a:rPr lang="ru-RU" sz="2700" spc="-1" dirty="0">
                <a:solidFill>
                  <a:schemeClr val="tx1">
                    <a:lumMod val="85000"/>
                    <a:lumOff val="15000"/>
                  </a:schemeClr>
                </a:solidFill>
                <a:ea typeface="ヒラギノ角ゴ Pro W3"/>
              </a:rPr>
              <a:t> </a:t>
            </a:r>
            <a:r>
              <a:rPr lang="ru-RU" sz="2700" spc="-1" dirty="0" err="1">
                <a:solidFill>
                  <a:schemeClr val="tx1">
                    <a:lumMod val="85000"/>
                    <a:lumOff val="15000"/>
                  </a:schemeClr>
                </a:solidFill>
                <a:ea typeface="ヒラギノ角ゴ Pro W3"/>
              </a:rPr>
              <a:t>banking</a:t>
            </a:r>
            <a:r>
              <a:rPr lang="ru-RU" sz="2700" spc="-1" dirty="0">
                <a:solidFill>
                  <a:schemeClr val="tx1">
                    <a:lumMod val="85000"/>
                    <a:lumOff val="15000"/>
                  </a:schemeClr>
                </a:solidFill>
                <a:ea typeface="ヒラギノ角ゴ Pro W3"/>
              </a:rPr>
              <a:t> </a:t>
            </a:r>
            <a:r>
              <a:rPr lang="ru-RU" sz="2700" spc="-1" dirty="0" err="1">
                <a:solidFill>
                  <a:schemeClr val="tx1">
                    <a:lumMod val="85000"/>
                    <a:lumOff val="15000"/>
                  </a:schemeClr>
                </a:solidFill>
                <a:ea typeface="ヒラギノ角ゴ Pro W3"/>
              </a:rPr>
              <a:t>service</a:t>
            </a:r>
            <a:r>
              <a:rPr lang="ru-RU" sz="2700" spc="-1" dirty="0">
                <a:solidFill>
                  <a:schemeClr val="tx1">
                    <a:lumMod val="85000"/>
                    <a:lumOff val="15000"/>
                  </a:schemeClr>
                </a:solidFill>
                <a:ea typeface="ヒラギノ角ゴ Pro W3"/>
              </a:rPr>
              <a:t> </a:t>
            </a:r>
            <a:r>
              <a:rPr lang="ru-RU" sz="2700" spc="-1" dirty="0" err="1">
                <a:solidFill>
                  <a:schemeClr val="tx1">
                    <a:lumMod val="85000"/>
                    <a:lumOff val="15000"/>
                  </a:schemeClr>
                </a:solidFill>
                <a:ea typeface="ヒラギノ角ゴ Pro W3"/>
              </a:rPr>
              <a:t>system</a:t>
            </a:r>
            <a:r>
              <a:rPr lang="ru-RU" sz="2700" spc="-1" dirty="0">
                <a:solidFill>
                  <a:schemeClr val="tx1">
                    <a:lumMod val="85000"/>
                    <a:lumOff val="15000"/>
                  </a:schemeClr>
                </a:solidFill>
                <a:ea typeface="ヒラギノ角ゴ Pro W3"/>
              </a:rPr>
              <a:t> </a:t>
            </a:r>
            <a:r>
              <a:rPr lang="ru-RU" sz="2700" spc="-1" dirty="0" err="1">
                <a:solidFill>
                  <a:schemeClr val="tx1">
                    <a:lumMod val="85000"/>
                    <a:lumOff val="15000"/>
                  </a:schemeClr>
                </a:solidFill>
                <a:ea typeface="ヒラギノ角ゴ Pro W3"/>
              </a:rPr>
              <a:t>and</a:t>
            </a:r>
            <a:r>
              <a:rPr lang="ru-RU" sz="2700" spc="-1" dirty="0">
                <a:solidFill>
                  <a:schemeClr val="tx1">
                    <a:lumMod val="85000"/>
                    <a:lumOff val="15000"/>
                  </a:schemeClr>
                </a:solidFill>
                <a:ea typeface="ヒラギノ角ゴ Pro W3"/>
              </a:rPr>
              <a:t> </a:t>
            </a:r>
            <a:r>
              <a:rPr lang="ru-RU" sz="2700" spc="-1" dirty="0" err="1">
                <a:solidFill>
                  <a:schemeClr val="tx1">
                    <a:lumMod val="85000"/>
                    <a:lumOff val="15000"/>
                  </a:schemeClr>
                </a:solidFill>
                <a:ea typeface="ヒラギノ角ゴ Pro W3"/>
              </a:rPr>
              <a:t>bank</a:t>
            </a:r>
            <a:r>
              <a:rPr lang="ru-RU" sz="2700" spc="-1" dirty="0">
                <a:solidFill>
                  <a:schemeClr val="tx1">
                    <a:lumMod val="85000"/>
                    <a:lumOff val="15000"/>
                  </a:schemeClr>
                </a:solidFill>
                <a:ea typeface="ヒラギノ角ゴ Pro W3"/>
              </a:rPr>
              <a:t> ABS</a:t>
            </a:r>
            <a:endParaRPr lang="ru-RU" sz="2700" spc="-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452705" y="2400691"/>
            <a:ext cx="1934236" cy="706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2.Payment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826479" y="3274262"/>
            <a:ext cx="5220234" cy="522023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231762" y="3274262"/>
            <a:ext cx="5220234" cy="5220234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231762" y="3273634"/>
            <a:ext cx="5220234" cy="5220862"/>
            <a:chOff x="0" y="0"/>
            <a:chExt cx="812800" cy="81289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98"/>
            </a:xfrm>
            <a:custGeom>
              <a:avLst/>
              <a:gdLst/>
              <a:ahLst/>
              <a:cxnLst/>
              <a:rect l="l" t="t" r="r" b="b"/>
              <a:pathLst>
                <a:path w="812800" h="812898">
                  <a:moveTo>
                    <a:pt x="406400" y="0"/>
                  </a:moveTo>
                  <a:cubicBezTo>
                    <a:pt x="181951" y="0"/>
                    <a:pt x="0" y="181973"/>
                    <a:pt x="0" y="406449"/>
                  </a:cubicBezTo>
                  <a:cubicBezTo>
                    <a:pt x="0" y="630924"/>
                    <a:pt x="181951" y="812898"/>
                    <a:pt x="406400" y="812898"/>
                  </a:cubicBezTo>
                  <a:cubicBezTo>
                    <a:pt x="630849" y="812898"/>
                    <a:pt x="812800" y="630924"/>
                    <a:pt x="812800" y="406449"/>
                  </a:cubicBezTo>
                  <a:cubicBezTo>
                    <a:pt x="812800" y="181973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14300" cap="sq">
              <a:solidFill>
                <a:srgbClr val="FF6A0E"/>
              </a:solidFill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6200" y="28584"/>
              <a:ext cx="660400" cy="7081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4877922" y="5384510"/>
            <a:ext cx="3927915" cy="951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2"/>
              </a:lnSpc>
            </a:pPr>
            <a:r>
              <a:rPr lang="en-US" sz="3099" spc="-92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Marketplace</a:t>
            </a:r>
          </a:p>
          <a:p>
            <a:pPr algn="ctr">
              <a:lnSpc>
                <a:spcPts val="3502"/>
              </a:lnSpc>
            </a:pPr>
            <a:r>
              <a:rPr lang="en-US" sz="3099" spc="-92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Bank web site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809706" y="3273843"/>
            <a:ext cx="5220234" cy="5220653"/>
            <a:chOff x="0" y="0"/>
            <a:chExt cx="6960312" cy="6960870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6960312" cy="6960870"/>
              <a:chOff x="0" y="0"/>
              <a:chExt cx="812800" cy="812865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1286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65">
                    <a:moveTo>
                      <a:pt x="406400" y="0"/>
                    </a:moveTo>
                    <a:cubicBezTo>
                      <a:pt x="181951" y="0"/>
                      <a:pt x="0" y="181966"/>
                      <a:pt x="0" y="406433"/>
                    </a:cubicBezTo>
                    <a:cubicBezTo>
                      <a:pt x="0" y="630899"/>
                      <a:pt x="181951" y="812865"/>
                      <a:pt x="406400" y="812865"/>
                    </a:cubicBezTo>
                    <a:cubicBezTo>
                      <a:pt x="630849" y="812865"/>
                      <a:pt x="812800" y="630899"/>
                      <a:pt x="812800" y="406433"/>
                    </a:cubicBezTo>
                    <a:cubicBezTo>
                      <a:pt x="812800" y="181966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14300" cap="sq">
                <a:solidFill>
                  <a:srgbClr val="FE9F69"/>
                </a:solidFill>
                <a:prstDash val="solid"/>
                <a:miter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76200" y="28581"/>
                <a:ext cx="660400" cy="7080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710455" y="2538137"/>
              <a:ext cx="5539403" cy="18369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Internet-banking</a:t>
              </a:r>
            </a:p>
            <a:p>
              <a:pPr algn="ctr">
                <a:lnSpc>
                  <a:spcPts val="3502"/>
                </a:lnSpc>
              </a:pPr>
              <a:endParaRPr lang="en-US" sz="3099" spc="-92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ctr">
                <a:lnSpc>
                  <a:spcPts val="3502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Mobile banking</a:t>
              </a:r>
            </a:p>
          </p:txBody>
        </p:sp>
      </p:grpSp>
      <p:sp>
        <p:nvSpPr>
          <p:cNvPr id="31" name="Freeform 31"/>
          <p:cNvSpPr/>
          <p:nvPr/>
        </p:nvSpPr>
        <p:spPr>
          <a:xfrm rot="-2700000">
            <a:off x="572008" y="8245005"/>
            <a:ext cx="1526554" cy="1526554"/>
          </a:xfrm>
          <a:custGeom>
            <a:avLst/>
            <a:gdLst/>
            <a:ahLst/>
            <a:cxnLst/>
            <a:rect l="l" t="t" r="r" b="b"/>
            <a:pathLst>
              <a:path w="1526554" h="1526554">
                <a:moveTo>
                  <a:pt x="0" y="0"/>
                </a:moveTo>
                <a:lnTo>
                  <a:pt x="1526554" y="0"/>
                </a:lnTo>
                <a:lnTo>
                  <a:pt x="1526554" y="1526554"/>
                </a:lnTo>
                <a:lnTo>
                  <a:pt x="0" y="15265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2" name="AutoShape 32"/>
          <p:cNvSpPr/>
          <p:nvPr/>
        </p:nvSpPr>
        <p:spPr>
          <a:xfrm flipV="1">
            <a:off x="9144000" y="6149093"/>
            <a:ext cx="0" cy="2679048"/>
          </a:xfrm>
          <a:prstGeom prst="line">
            <a:avLst/>
          </a:prstGeom>
          <a:ln w="47625" cap="flat">
            <a:solidFill>
              <a:srgbClr val="575757"/>
            </a:solidFill>
            <a:prstDash val="solid"/>
            <a:headEnd type="none" w="sm" len="sm"/>
            <a:tailEnd type="arrow" w="med" len="sm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08461" y="5075036"/>
            <a:ext cx="1580063" cy="1070042"/>
          </a:xfrm>
          <a:custGeom>
            <a:avLst/>
            <a:gdLst/>
            <a:ahLst/>
            <a:cxnLst/>
            <a:rect l="l" t="t" r="r" b="b"/>
            <a:pathLst>
              <a:path w="1580063" h="1070042">
                <a:moveTo>
                  <a:pt x="0" y="0"/>
                </a:moveTo>
                <a:lnTo>
                  <a:pt x="1580063" y="0"/>
                </a:lnTo>
                <a:lnTo>
                  <a:pt x="1580063" y="1070042"/>
                </a:lnTo>
                <a:lnTo>
                  <a:pt x="0" y="10700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0000"/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770164" y="4106322"/>
            <a:ext cx="3721788" cy="2147348"/>
            <a:chOff x="0" y="-6011"/>
            <a:chExt cx="869184" cy="5014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62733" cy="377665"/>
            </a:xfrm>
            <a:custGeom>
              <a:avLst/>
              <a:gdLst/>
              <a:ahLst/>
              <a:cxnLst/>
              <a:rect l="l" t="t" r="r" b="b"/>
              <a:pathLst>
                <a:path w="862733" h="377665">
                  <a:moveTo>
                    <a:pt x="29340" y="0"/>
                  </a:moveTo>
                  <a:lnTo>
                    <a:pt x="833394" y="0"/>
                  </a:lnTo>
                  <a:cubicBezTo>
                    <a:pt x="849598" y="0"/>
                    <a:pt x="862733" y="13136"/>
                    <a:pt x="862733" y="29340"/>
                  </a:cubicBezTo>
                  <a:lnTo>
                    <a:pt x="862733" y="348325"/>
                  </a:lnTo>
                  <a:cubicBezTo>
                    <a:pt x="862733" y="356106"/>
                    <a:pt x="859642" y="363569"/>
                    <a:pt x="854140" y="369072"/>
                  </a:cubicBezTo>
                  <a:cubicBezTo>
                    <a:pt x="848638" y="374574"/>
                    <a:pt x="841175" y="377665"/>
                    <a:pt x="833394" y="377665"/>
                  </a:cubicBezTo>
                  <a:lnTo>
                    <a:pt x="29340" y="377665"/>
                  </a:lnTo>
                  <a:cubicBezTo>
                    <a:pt x="21559" y="377665"/>
                    <a:pt x="14096" y="374574"/>
                    <a:pt x="8593" y="369072"/>
                  </a:cubicBezTo>
                  <a:cubicBezTo>
                    <a:pt x="3091" y="363569"/>
                    <a:pt x="0" y="356106"/>
                    <a:pt x="0" y="348325"/>
                  </a:cubicBezTo>
                  <a:lnTo>
                    <a:pt x="0" y="29340"/>
                  </a:lnTo>
                  <a:cubicBezTo>
                    <a:pt x="0" y="21559"/>
                    <a:pt x="3091" y="14096"/>
                    <a:pt x="8593" y="8593"/>
                  </a:cubicBezTo>
                  <a:cubicBezTo>
                    <a:pt x="14096" y="3091"/>
                    <a:pt x="21559" y="0"/>
                    <a:pt x="2934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6A0E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6450" y="-6011"/>
              <a:ext cx="862734" cy="501490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ctr">
                <a:lnSpc>
                  <a:spcPts val="4339"/>
                </a:lnSpc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Marketplace</a:t>
              </a:r>
            </a:p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Bank web site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204042" y="4345649"/>
            <a:ext cx="3694170" cy="1749456"/>
            <a:chOff x="-1" y="0"/>
            <a:chExt cx="862734" cy="4085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62733" cy="277903"/>
            </a:xfrm>
            <a:custGeom>
              <a:avLst/>
              <a:gdLst/>
              <a:ahLst/>
              <a:cxnLst/>
              <a:rect l="l" t="t" r="r" b="b"/>
              <a:pathLst>
                <a:path w="862733" h="277903">
                  <a:moveTo>
                    <a:pt x="29340" y="0"/>
                  </a:moveTo>
                  <a:lnTo>
                    <a:pt x="833394" y="0"/>
                  </a:lnTo>
                  <a:cubicBezTo>
                    <a:pt x="849598" y="0"/>
                    <a:pt x="862733" y="13136"/>
                    <a:pt x="862733" y="29340"/>
                  </a:cubicBezTo>
                  <a:lnTo>
                    <a:pt x="862733" y="248563"/>
                  </a:lnTo>
                  <a:cubicBezTo>
                    <a:pt x="862733" y="256344"/>
                    <a:pt x="859642" y="263807"/>
                    <a:pt x="854140" y="269309"/>
                  </a:cubicBezTo>
                  <a:cubicBezTo>
                    <a:pt x="848638" y="274812"/>
                    <a:pt x="841175" y="277903"/>
                    <a:pt x="833394" y="277903"/>
                  </a:cubicBezTo>
                  <a:lnTo>
                    <a:pt x="29340" y="277903"/>
                  </a:lnTo>
                  <a:cubicBezTo>
                    <a:pt x="13136" y="277903"/>
                    <a:pt x="0" y="264767"/>
                    <a:pt x="0" y="248563"/>
                  </a:cubicBezTo>
                  <a:lnTo>
                    <a:pt x="0" y="29340"/>
                  </a:lnTo>
                  <a:cubicBezTo>
                    <a:pt x="0" y="21559"/>
                    <a:pt x="3091" y="14096"/>
                    <a:pt x="8593" y="8593"/>
                  </a:cubicBezTo>
                  <a:cubicBezTo>
                    <a:pt x="14096" y="3091"/>
                    <a:pt x="21559" y="0"/>
                    <a:pt x="2934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6A0E"/>
              </a:solidFill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-1" y="6839"/>
              <a:ext cx="862734" cy="401728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SSO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563820" y="5846470"/>
            <a:ext cx="3695476" cy="1720172"/>
            <a:chOff x="-306" y="-6728"/>
            <a:chExt cx="863039" cy="40172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62733" cy="277903"/>
            </a:xfrm>
            <a:custGeom>
              <a:avLst/>
              <a:gdLst/>
              <a:ahLst/>
              <a:cxnLst/>
              <a:rect l="l" t="t" r="r" b="b"/>
              <a:pathLst>
                <a:path w="862733" h="277903">
                  <a:moveTo>
                    <a:pt x="29340" y="0"/>
                  </a:moveTo>
                  <a:lnTo>
                    <a:pt x="833394" y="0"/>
                  </a:lnTo>
                  <a:cubicBezTo>
                    <a:pt x="849598" y="0"/>
                    <a:pt x="862733" y="13136"/>
                    <a:pt x="862733" y="29340"/>
                  </a:cubicBezTo>
                  <a:lnTo>
                    <a:pt x="862733" y="248563"/>
                  </a:lnTo>
                  <a:cubicBezTo>
                    <a:pt x="862733" y="256344"/>
                    <a:pt x="859642" y="263807"/>
                    <a:pt x="854140" y="269309"/>
                  </a:cubicBezTo>
                  <a:cubicBezTo>
                    <a:pt x="848638" y="274812"/>
                    <a:pt x="841175" y="277903"/>
                    <a:pt x="833394" y="277903"/>
                  </a:cubicBezTo>
                  <a:lnTo>
                    <a:pt x="29340" y="277903"/>
                  </a:lnTo>
                  <a:cubicBezTo>
                    <a:pt x="13136" y="277903"/>
                    <a:pt x="0" y="264767"/>
                    <a:pt x="0" y="248563"/>
                  </a:cubicBezTo>
                  <a:lnTo>
                    <a:pt x="0" y="29340"/>
                  </a:lnTo>
                  <a:cubicBezTo>
                    <a:pt x="0" y="21559"/>
                    <a:pt x="3091" y="14096"/>
                    <a:pt x="8593" y="8593"/>
                  </a:cubicBezTo>
                  <a:cubicBezTo>
                    <a:pt x="14096" y="3091"/>
                    <a:pt x="21559" y="0"/>
                    <a:pt x="2934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866C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-306" y="-6728"/>
              <a:ext cx="862734" cy="401728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Social networks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04042" y="6764433"/>
            <a:ext cx="3694170" cy="1604422"/>
            <a:chOff x="-1" y="-3317"/>
            <a:chExt cx="862734" cy="37469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62733" cy="250871"/>
            </a:xfrm>
            <a:custGeom>
              <a:avLst/>
              <a:gdLst/>
              <a:ahLst/>
              <a:cxnLst/>
              <a:rect l="l" t="t" r="r" b="b"/>
              <a:pathLst>
                <a:path w="862733" h="250871">
                  <a:moveTo>
                    <a:pt x="29340" y="0"/>
                  </a:moveTo>
                  <a:lnTo>
                    <a:pt x="833394" y="0"/>
                  </a:lnTo>
                  <a:cubicBezTo>
                    <a:pt x="849598" y="0"/>
                    <a:pt x="862733" y="13136"/>
                    <a:pt x="862733" y="29340"/>
                  </a:cubicBezTo>
                  <a:lnTo>
                    <a:pt x="862733" y="221531"/>
                  </a:lnTo>
                  <a:cubicBezTo>
                    <a:pt x="862733" y="229312"/>
                    <a:pt x="859642" y="236775"/>
                    <a:pt x="854140" y="242277"/>
                  </a:cubicBezTo>
                  <a:cubicBezTo>
                    <a:pt x="848638" y="247780"/>
                    <a:pt x="841175" y="250871"/>
                    <a:pt x="833394" y="250871"/>
                  </a:cubicBezTo>
                  <a:lnTo>
                    <a:pt x="29340" y="250871"/>
                  </a:lnTo>
                  <a:cubicBezTo>
                    <a:pt x="21559" y="250871"/>
                    <a:pt x="14096" y="247780"/>
                    <a:pt x="8593" y="242277"/>
                  </a:cubicBezTo>
                  <a:cubicBezTo>
                    <a:pt x="3091" y="236775"/>
                    <a:pt x="0" y="229312"/>
                    <a:pt x="0" y="221531"/>
                  </a:cubicBezTo>
                  <a:lnTo>
                    <a:pt x="0" y="29340"/>
                  </a:lnTo>
                  <a:cubicBezTo>
                    <a:pt x="0" y="21559"/>
                    <a:pt x="3091" y="14096"/>
                    <a:pt x="8593" y="8593"/>
                  </a:cubicBezTo>
                  <a:cubicBezTo>
                    <a:pt x="14096" y="3091"/>
                    <a:pt x="21559" y="0"/>
                    <a:pt x="2934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961908"/>
              </a:soli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-1" y="-3317"/>
              <a:ext cx="862734" cy="374696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Mobile banking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563820" y="2939663"/>
            <a:ext cx="3695476" cy="1797684"/>
            <a:chOff x="-306" y="0"/>
            <a:chExt cx="863039" cy="41983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62733" cy="277903"/>
            </a:xfrm>
            <a:custGeom>
              <a:avLst/>
              <a:gdLst/>
              <a:ahLst/>
              <a:cxnLst/>
              <a:rect l="l" t="t" r="r" b="b"/>
              <a:pathLst>
                <a:path w="862733" h="277903">
                  <a:moveTo>
                    <a:pt x="29340" y="0"/>
                  </a:moveTo>
                  <a:lnTo>
                    <a:pt x="833394" y="0"/>
                  </a:lnTo>
                  <a:cubicBezTo>
                    <a:pt x="849598" y="0"/>
                    <a:pt x="862733" y="13136"/>
                    <a:pt x="862733" y="29340"/>
                  </a:cubicBezTo>
                  <a:lnTo>
                    <a:pt x="862733" y="248563"/>
                  </a:lnTo>
                  <a:cubicBezTo>
                    <a:pt x="862733" y="256344"/>
                    <a:pt x="859642" y="263807"/>
                    <a:pt x="854140" y="269309"/>
                  </a:cubicBezTo>
                  <a:cubicBezTo>
                    <a:pt x="848638" y="274812"/>
                    <a:pt x="841175" y="277903"/>
                    <a:pt x="833394" y="277903"/>
                  </a:cubicBezTo>
                  <a:lnTo>
                    <a:pt x="29340" y="277903"/>
                  </a:lnTo>
                  <a:cubicBezTo>
                    <a:pt x="13136" y="277903"/>
                    <a:pt x="0" y="264767"/>
                    <a:pt x="0" y="248563"/>
                  </a:cubicBezTo>
                  <a:lnTo>
                    <a:pt x="0" y="29340"/>
                  </a:lnTo>
                  <a:cubicBezTo>
                    <a:pt x="0" y="21559"/>
                    <a:pt x="3091" y="14096"/>
                    <a:pt x="8593" y="8593"/>
                  </a:cubicBezTo>
                  <a:cubicBezTo>
                    <a:pt x="14096" y="3091"/>
                    <a:pt x="21559" y="0"/>
                    <a:pt x="2934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F866C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-306" y="18102"/>
              <a:ext cx="862734" cy="401728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Messengers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204042" y="2016518"/>
            <a:ext cx="3694170" cy="1754780"/>
            <a:chOff x="-1" y="0"/>
            <a:chExt cx="862734" cy="40981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62733" cy="281944"/>
            </a:xfrm>
            <a:custGeom>
              <a:avLst/>
              <a:gdLst/>
              <a:ahLst/>
              <a:cxnLst/>
              <a:rect l="l" t="t" r="r" b="b"/>
              <a:pathLst>
                <a:path w="862733" h="281944">
                  <a:moveTo>
                    <a:pt x="29340" y="0"/>
                  </a:moveTo>
                  <a:lnTo>
                    <a:pt x="833394" y="0"/>
                  </a:lnTo>
                  <a:cubicBezTo>
                    <a:pt x="849598" y="0"/>
                    <a:pt x="862733" y="13136"/>
                    <a:pt x="862733" y="29340"/>
                  </a:cubicBezTo>
                  <a:lnTo>
                    <a:pt x="862733" y="252604"/>
                  </a:lnTo>
                  <a:cubicBezTo>
                    <a:pt x="862733" y="260385"/>
                    <a:pt x="859642" y="267848"/>
                    <a:pt x="854140" y="273351"/>
                  </a:cubicBezTo>
                  <a:cubicBezTo>
                    <a:pt x="848638" y="278853"/>
                    <a:pt x="841175" y="281944"/>
                    <a:pt x="833394" y="281944"/>
                  </a:cubicBezTo>
                  <a:lnTo>
                    <a:pt x="29340" y="281944"/>
                  </a:lnTo>
                  <a:cubicBezTo>
                    <a:pt x="21559" y="281944"/>
                    <a:pt x="14096" y="278853"/>
                    <a:pt x="8593" y="273351"/>
                  </a:cubicBezTo>
                  <a:cubicBezTo>
                    <a:pt x="3091" y="267848"/>
                    <a:pt x="0" y="260385"/>
                    <a:pt x="0" y="252604"/>
                  </a:cubicBezTo>
                  <a:lnTo>
                    <a:pt x="0" y="29340"/>
                  </a:lnTo>
                  <a:cubicBezTo>
                    <a:pt x="0" y="21559"/>
                    <a:pt x="3091" y="14096"/>
                    <a:pt x="8593" y="8593"/>
                  </a:cubicBezTo>
                  <a:cubicBezTo>
                    <a:pt x="14096" y="3091"/>
                    <a:pt x="21559" y="0"/>
                    <a:pt x="2934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961908"/>
              </a:solidFill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-1" y="4041"/>
              <a:ext cx="862734" cy="405769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Internet-banking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735819" y="1627516"/>
            <a:ext cx="3728511" cy="1642023"/>
            <a:chOff x="-8021" y="0"/>
            <a:chExt cx="870754" cy="38347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62733" cy="256579"/>
            </a:xfrm>
            <a:custGeom>
              <a:avLst/>
              <a:gdLst/>
              <a:ahLst/>
              <a:cxnLst/>
              <a:rect l="l" t="t" r="r" b="b"/>
              <a:pathLst>
                <a:path w="862733" h="256579">
                  <a:moveTo>
                    <a:pt x="29340" y="0"/>
                  </a:moveTo>
                  <a:lnTo>
                    <a:pt x="833394" y="0"/>
                  </a:lnTo>
                  <a:cubicBezTo>
                    <a:pt x="849598" y="0"/>
                    <a:pt x="862733" y="13136"/>
                    <a:pt x="862733" y="29340"/>
                  </a:cubicBezTo>
                  <a:lnTo>
                    <a:pt x="862733" y="227239"/>
                  </a:lnTo>
                  <a:cubicBezTo>
                    <a:pt x="862733" y="235020"/>
                    <a:pt x="859642" y="242483"/>
                    <a:pt x="854140" y="247985"/>
                  </a:cubicBezTo>
                  <a:cubicBezTo>
                    <a:pt x="848638" y="253488"/>
                    <a:pt x="841175" y="256579"/>
                    <a:pt x="833394" y="256579"/>
                  </a:cubicBezTo>
                  <a:lnTo>
                    <a:pt x="29340" y="256579"/>
                  </a:lnTo>
                  <a:cubicBezTo>
                    <a:pt x="21559" y="256579"/>
                    <a:pt x="14096" y="253488"/>
                    <a:pt x="8593" y="247985"/>
                  </a:cubicBezTo>
                  <a:cubicBezTo>
                    <a:pt x="3091" y="242483"/>
                    <a:pt x="0" y="235020"/>
                    <a:pt x="0" y="227239"/>
                  </a:cubicBezTo>
                  <a:lnTo>
                    <a:pt x="0" y="29340"/>
                  </a:lnTo>
                  <a:cubicBezTo>
                    <a:pt x="0" y="21559"/>
                    <a:pt x="3091" y="14096"/>
                    <a:pt x="8593" y="8593"/>
                  </a:cubicBezTo>
                  <a:cubicBezTo>
                    <a:pt x="14096" y="3091"/>
                    <a:pt x="21559" y="0"/>
                    <a:pt x="2934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961908"/>
              </a:solidFill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-8021" y="3073"/>
              <a:ext cx="862734" cy="380404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Bank ABS</a:t>
              </a:r>
            </a:p>
          </p:txBody>
        </p:sp>
      </p:grpSp>
      <p:sp>
        <p:nvSpPr>
          <p:cNvPr id="25" name="AutoShape 25"/>
          <p:cNvSpPr/>
          <p:nvPr/>
        </p:nvSpPr>
        <p:spPr>
          <a:xfrm>
            <a:off x="6464334" y="4940630"/>
            <a:ext cx="1739713" cy="0"/>
          </a:xfrm>
          <a:prstGeom prst="line">
            <a:avLst/>
          </a:prstGeom>
          <a:ln w="28575" cap="flat">
            <a:solidFill>
              <a:srgbClr val="616161"/>
            </a:solidFill>
            <a:prstDash val="solid"/>
            <a:headEnd type="arrow" w="med" len="sm"/>
            <a:tailEnd type="arrow" w="med" len="sm"/>
          </a:ln>
        </p:spPr>
      </p:sp>
      <p:sp>
        <p:nvSpPr>
          <p:cNvPr id="26" name="AutoShape 26"/>
          <p:cNvSpPr/>
          <p:nvPr/>
        </p:nvSpPr>
        <p:spPr>
          <a:xfrm flipV="1">
            <a:off x="4617249" y="2726171"/>
            <a:ext cx="0" cy="1405890"/>
          </a:xfrm>
          <a:prstGeom prst="line">
            <a:avLst/>
          </a:prstGeom>
          <a:ln w="28575" cap="flat">
            <a:solidFill>
              <a:srgbClr val="616161"/>
            </a:solidFill>
            <a:prstDash val="solid"/>
            <a:headEnd type="arrow" w="med" len="sm"/>
            <a:tailEnd type="arrow" w="med" len="sm"/>
          </a:ln>
        </p:spPr>
      </p:sp>
      <p:sp>
        <p:nvSpPr>
          <p:cNvPr id="27" name="AutoShape 27"/>
          <p:cNvSpPr/>
          <p:nvPr/>
        </p:nvSpPr>
        <p:spPr>
          <a:xfrm flipV="1">
            <a:off x="10051131" y="3223784"/>
            <a:ext cx="0" cy="1121864"/>
          </a:xfrm>
          <a:prstGeom prst="line">
            <a:avLst/>
          </a:prstGeom>
          <a:ln w="28575" cap="flat">
            <a:solidFill>
              <a:srgbClr val="616161"/>
            </a:solidFill>
            <a:prstDash val="solid"/>
            <a:headEnd type="arrow" w="med" len="sm"/>
            <a:tailEnd type="arrow" w="med" len="sm"/>
          </a:ln>
        </p:spPr>
      </p:sp>
      <p:sp>
        <p:nvSpPr>
          <p:cNvPr id="28" name="AutoShape 28"/>
          <p:cNvSpPr/>
          <p:nvPr/>
        </p:nvSpPr>
        <p:spPr>
          <a:xfrm flipV="1">
            <a:off x="11538176" y="3534644"/>
            <a:ext cx="2026955" cy="811004"/>
          </a:xfrm>
          <a:prstGeom prst="line">
            <a:avLst/>
          </a:prstGeom>
          <a:ln w="28575" cap="flat">
            <a:solidFill>
              <a:srgbClr val="616161"/>
            </a:solidFill>
            <a:prstDash val="solid"/>
            <a:headEnd type="arrow" w="med" len="sm"/>
            <a:tailEnd type="arrow" w="med" len="sm"/>
          </a:ln>
        </p:spPr>
      </p:sp>
      <p:sp>
        <p:nvSpPr>
          <p:cNvPr id="29" name="AutoShape 29"/>
          <p:cNvSpPr/>
          <p:nvPr/>
        </p:nvSpPr>
        <p:spPr>
          <a:xfrm>
            <a:off x="11417973" y="5535611"/>
            <a:ext cx="2147157" cy="934650"/>
          </a:xfrm>
          <a:prstGeom prst="line">
            <a:avLst/>
          </a:prstGeom>
          <a:ln w="28575" cap="flat">
            <a:solidFill>
              <a:srgbClr val="616161"/>
            </a:solidFill>
            <a:prstDash val="solid"/>
            <a:headEnd type="arrow" w="med" len="sm"/>
            <a:tailEnd type="arrow" w="med" len="sm"/>
          </a:ln>
        </p:spPr>
      </p:sp>
      <p:sp>
        <p:nvSpPr>
          <p:cNvPr id="30" name="AutoShape 30"/>
          <p:cNvSpPr/>
          <p:nvPr/>
        </p:nvSpPr>
        <p:spPr>
          <a:xfrm>
            <a:off x="10051131" y="5535611"/>
            <a:ext cx="0" cy="1243025"/>
          </a:xfrm>
          <a:prstGeom prst="line">
            <a:avLst/>
          </a:prstGeom>
          <a:ln w="28575" cap="flat">
            <a:solidFill>
              <a:srgbClr val="616161"/>
            </a:solidFill>
            <a:prstDash val="solid"/>
            <a:headEnd type="arrow" w="med" len="sm"/>
            <a:tailEnd type="arrow" w="med" len="sm"/>
          </a:ln>
        </p:spPr>
      </p:sp>
      <p:sp>
        <p:nvSpPr>
          <p:cNvPr id="31" name="AutoShape 31"/>
          <p:cNvSpPr/>
          <p:nvPr/>
        </p:nvSpPr>
        <p:spPr>
          <a:xfrm flipV="1">
            <a:off x="5867065" y="2620151"/>
            <a:ext cx="2336981" cy="1511910"/>
          </a:xfrm>
          <a:prstGeom prst="line">
            <a:avLst/>
          </a:prstGeom>
          <a:ln w="28575" cap="flat">
            <a:solidFill>
              <a:srgbClr val="616161"/>
            </a:solidFill>
            <a:prstDash val="solid"/>
            <a:headEnd type="arrow" w="med" len="sm"/>
            <a:tailEnd type="arrow" w="med" len="sm"/>
          </a:ln>
        </p:spPr>
      </p:sp>
      <p:sp>
        <p:nvSpPr>
          <p:cNvPr id="32" name="AutoShape 32"/>
          <p:cNvSpPr/>
          <p:nvPr/>
        </p:nvSpPr>
        <p:spPr>
          <a:xfrm>
            <a:off x="5838316" y="5749198"/>
            <a:ext cx="2365730" cy="1566543"/>
          </a:xfrm>
          <a:prstGeom prst="line">
            <a:avLst/>
          </a:prstGeom>
          <a:ln w="28575" cap="flat">
            <a:solidFill>
              <a:srgbClr val="616161"/>
            </a:solidFill>
            <a:prstDash val="solid"/>
            <a:headEnd type="arrow" w="med" len="sm"/>
            <a:tailEnd type="arrow" w="med" len="sm"/>
          </a:ln>
        </p:spPr>
      </p:sp>
      <p:sp>
        <p:nvSpPr>
          <p:cNvPr id="33" name="TextBox 33"/>
          <p:cNvSpPr txBox="1"/>
          <p:nvPr/>
        </p:nvSpPr>
        <p:spPr>
          <a:xfrm>
            <a:off x="3337556" y="533544"/>
            <a:ext cx="11612887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VERTICALLY INTEGRATED MARKETPLACE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55433" y="2954771"/>
            <a:ext cx="3229462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7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Import of product and service data</a:t>
            </a:r>
          </a:p>
          <a:p>
            <a:pPr algn="r">
              <a:lnSpc>
                <a:spcPts val="2970"/>
              </a:lnSpc>
            </a:pPr>
            <a:endParaRPr lang="en-US" sz="2700" spc="-81">
              <a:solidFill>
                <a:srgbClr val="30303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678763" y="6202228"/>
            <a:ext cx="2839460" cy="805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0"/>
              </a:lnSpc>
            </a:pPr>
            <a:r>
              <a:rPr lang="en-US" sz="2700" spc="-81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Unified database of products and services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405007" y="8633637"/>
            <a:ext cx="6321758" cy="896620"/>
            <a:chOff x="0" y="0"/>
            <a:chExt cx="8429011" cy="1195493"/>
          </a:xfrm>
        </p:grpSpPr>
        <p:grpSp>
          <p:nvGrpSpPr>
            <p:cNvPr id="37" name="Group 37"/>
            <p:cNvGrpSpPr/>
            <p:nvPr/>
          </p:nvGrpSpPr>
          <p:grpSpPr>
            <a:xfrm rot="-5400000">
              <a:off x="5987" y="156162"/>
              <a:ext cx="200079" cy="212053"/>
              <a:chOff x="0" y="0"/>
              <a:chExt cx="43219" cy="45805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0" name="TextBox 40"/>
            <p:cNvSpPr txBox="1"/>
            <p:nvPr/>
          </p:nvSpPr>
          <p:spPr>
            <a:xfrm>
              <a:off x="355585" y="-38100"/>
              <a:ext cx="8073426" cy="12335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0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integration with remote banking service system and bank ABS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028700" y="8633637"/>
            <a:ext cx="6321758" cy="467995"/>
            <a:chOff x="0" y="0"/>
            <a:chExt cx="8429011" cy="623993"/>
          </a:xfrm>
        </p:grpSpPr>
        <p:grpSp>
          <p:nvGrpSpPr>
            <p:cNvPr id="42" name="Group 42"/>
            <p:cNvGrpSpPr/>
            <p:nvPr/>
          </p:nvGrpSpPr>
          <p:grpSpPr>
            <a:xfrm rot="-5400000">
              <a:off x="5987" y="156162"/>
              <a:ext cx="200079" cy="212053"/>
              <a:chOff x="0" y="0"/>
              <a:chExt cx="43219" cy="45805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5" name="TextBox 45"/>
            <p:cNvSpPr txBox="1"/>
            <p:nvPr/>
          </p:nvSpPr>
          <p:spPr>
            <a:xfrm>
              <a:off x="355585" y="-38100"/>
              <a:ext cx="8073426" cy="6620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0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SSO (single sign-on)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028700" y="9435937"/>
            <a:ext cx="6321758" cy="467995"/>
            <a:chOff x="0" y="0"/>
            <a:chExt cx="8429011" cy="623993"/>
          </a:xfrm>
        </p:grpSpPr>
        <p:grpSp>
          <p:nvGrpSpPr>
            <p:cNvPr id="47" name="Group 47"/>
            <p:cNvGrpSpPr/>
            <p:nvPr/>
          </p:nvGrpSpPr>
          <p:grpSpPr>
            <a:xfrm rot="-5400000">
              <a:off x="5987" y="156162"/>
              <a:ext cx="200079" cy="212053"/>
              <a:chOff x="0" y="0"/>
              <a:chExt cx="43219" cy="45805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43219" cy="45805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5805">
                    <a:moveTo>
                      <a:pt x="21609" y="0"/>
                    </a:moveTo>
                    <a:lnTo>
                      <a:pt x="21609" y="0"/>
                    </a:lnTo>
                    <a:cubicBezTo>
                      <a:pt x="33544" y="0"/>
                      <a:pt x="43219" y="9675"/>
                      <a:pt x="43219" y="21609"/>
                    </a:cubicBezTo>
                    <a:lnTo>
                      <a:pt x="43219" y="24196"/>
                    </a:lnTo>
                    <a:cubicBezTo>
                      <a:pt x="43219" y="36130"/>
                      <a:pt x="33544" y="45805"/>
                      <a:pt x="21609" y="45805"/>
                    </a:cubicBezTo>
                    <a:lnTo>
                      <a:pt x="21609" y="45805"/>
                    </a:lnTo>
                    <a:cubicBezTo>
                      <a:pt x="9675" y="45805"/>
                      <a:pt x="0" y="36130"/>
                      <a:pt x="0" y="24196"/>
                    </a:cubicBezTo>
                    <a:lnTo>
                      <a:pt x="0" y="21609"/>
                    </a:lnTo>
                    <a:cubicBezTo>
                      <a:pt x="0" y="9675"/>
                      <a:pt x="9675" y="0"/>
                      <a:pt x="2160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0" y="-47625"/>
                <a:ext cx="43219" cy="9343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0" name="TextBox 50"/>
            <p:cNvSpPr txBox="1"/>
            <p:nvPr/>
          </p:nvSpPr>
          <p:spPr>
            <a:xfrm>
              <a:off x="355585" y="-38100"/>
              <a:ext cx="8073426" cy="6620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0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Deep-linking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551157"/>
            <a:ext cx="18288000" cy="1735843"/>
            <a:chOff x="0" y="0"/>
            <a:chExt cx="4816593" cy="4571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457177"/>
            </a:xfrm>
            <a:custGeom>
              <a:avLst/>
              <a:gdLst/>
              <a:ahLst/>
              <a:cxnLst/>
              <a:rect l="l" t="t" r="r" b="b"/>
              <a:pathLst>
                <a:path w="4816592" h="457177">
                  <a:moveTo>
                    <a:pt x="0" y="0"/>
                  </a:moveTo>
                  <a:lnTo>
                    <a:pt x="4816592" y="0"/>
                  </a:lnTo>
                  <a:lnTo>
                    <a:pt x="4816592" y="457177"/>
                  </a:lnTo>
                  <a:lnTo>
                    <a:pt x="0" y="457177"/>
                  </a:lnTo>
                  <a:close/>
                </a:path>
              </a:pathLst>
            </a:custGeom>
            <a:solidFill>
              <a:srgbClr val="6F655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5048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86775" y="2993632"/>
            <a:ext cx="16121121" cy="8690310"/>
          </a:xfrm>
          <a:custGeom>
            <a:avLst/>
            <a:gdLst/>
            <a:ahLst/>
            <a:cxnLst/>
            <a:rect l="l" t="t" r="r" b="b"/>
            <a:pathLst>
              <a:path w="16121121" h="8690310">
                <a:moveTo>
                  <a:pt x="0" y="0"/>
                </a:moveTo>
                <a:lnTo>
                  <a:pt x="16121121" y="0"/>
                </a:lnTo>
                <a:lnTo>
                  <a:pt x="16121121" y="8690310"/>
                </a:lnTo>
                <a:lnTo>
                  <a:pt x="0" y="86903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37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160921" y="904875"/>
            <a:ext cx="9966158" cy="789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87"/>
              </a:lnSpc>
            </a:pPr>
            <a:r>
              <a:rPr lang="en-US" sz="4399" b="1" spc="-43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MARKETPLACE OF OJSC «BELINVESTBANK»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30208" y="0"/>
            <a:ext cx="11357792" cy="10287000"/>
            <a:chOff x="0" y="0"/>
            <a:chExt cx="299135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91352" cy="2709333"/>
            </a:xfrm>
            <a:custGeom>
              <a:avLst/>
              <a:gdLst/>
              <a:ahLst/>
              <a:cxnLst/>
              <a:rect l="l" t="t" r="r" b="b"/>
              <a:pathLst>
                <a:path w="2991352" h="2709333">
                  <a:moveTo>
                    <a:pt x="0" y="0"/>
                  </a:moveTo>
                  <a:lnTo>
                    <a:pt x="2991352" y="0"/>
                  </a:lnTo>
                  <a:lnTo>
                    <a:pt x="2991352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FF6A0E">
                    <a:alpha val="100000"/>
                  </a:srgbClr>
                </a:gs>
                <a:gs pos="100000">
                  <a:srgbClr val="FF9100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991353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374551" y="338987"/>
            <a:ext cx="6456926" cy="4377248"/>
            <a:chOff x="0" y="0"/>
            <a:chExt cx="1768453" cy="119886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68453" cy="1198861"/>
            </a:xfrm>
            <a:custGeom>
              <a:avLst/>
              <a:gdLst/>
              <a:ahLst/>
              <a:cxnLst/>
              <a:rect l="l" t="t" r="r" b="b"/>
              <a:pathLst>
                <a:path w="1768453" h="1198861">
                  <a:moveTo>
                    <a:pt x="27577" y="0"/>
                  </a:moveTo>
                  <a:lnTo>
                    <a:pt x="1740875" y="0"/>
                  </a:lnTo>
                  <a:cubicBezTo>
                    <a:pt x="1756106" y="0"/>
                    <a:pt x="1768453" y="12347"/>
                    <a:pt x="1768453" y="27577"/>
                  </a:cubicBezTo>
                  <a:lnTo>
                    <a:pt x="1768453" y="1171284"/>
                  </a:lnTo>
                  <a:cubicBezTo>
                    <a:pt x="1768453" y="1186514"/>
                    <a:pt x="1756106" y="1198861"/>
                    <a:pt x="1740875" y="1198861"/>
                  </a:cubicBezTo>
                  <a:lnTo>
                    <a:pt x="27577" y="1198861"/>
                  </a:lnTo>
                  <a:cubicBezTo>
                    <a:pt x="12347" y="1198861"/>
                    <a:pt x="0" y="1186514"/>
                    <a:pt x="0" y="1171284"/>
                  </a:cubicBezTo>
                  <a:lnTo>
                    <a:pt x="0" y="27577"/>
                  </a:lnTo>
                  <a:cubicBezTo>
                    <a:pt x="0" y="12347"/>
                    <a:pt x="12347" y="0"/>
                    <a:pt x="27577" y="0"/>
                  </a:cubicBezTo>
                  <a:close/>
                </a:path>
              </a:pathLst>
            </a:custGeom>
            <a:blipFill>
              <a:blip r:embed="rId2"/>
              <a:stretch>
                <a:fillRect b="-14677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7" name="Group 7"/>
          <p:cNvGrpSpPr/>
          <p:nvPr/>
        </p:nvGrpSpPr>
        <p:grpSpPr>
          <a:xfrm>
            <a:off x="7366087" y="3291686"/>
            <a:ext cx="6456926" cy="4377248"/>
            <a:chOff x="0" y="0"/>
            <a:chExt cx="1768453" cy="119886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68453" cy="1198861"/>
            </a:xfrm>
            <a:custGeom>
              <a:avLst/>
              <a:gdLst/>
              <a:ahLst/>
              <a:cxnLst/>
              <a:rect l="l" t="t" r="r" b="b"/>
              <a:pathLst>
                <a:path w="1768453" h="1198861">
                  <a:moveTo>
                    <a:pt x="27577" y="0"/>
                  </a:moveTo>
                  <a:lnTo>
                    <a:pt x="1740875" y="0"/>
                  </a:lnTo>
                  <a:cubicBezTo>
                    <a:pt x="1756106" y="0"/>
                    <a:pt x="1768453" y="12347"/>
                    <a:pt x="1768453" y="27577"/>
                  </a:cubicBezTo>
                  <a:lnTo>
                    <a:pt x="1768453" y="1171284"/>
                  </a:lnTo>
                  <a:cubicBezTo>
                    <a:pt x="1768453" y="1186514"/>
                    <a:pt x="1756106" y="1198861"/>
                    <a:pt x="1740875" y="1198861"/>
                  </a:cubicBezTo>
                  <a:lnTo>
                    <a:pt x="27577" y="1198861"/>
                  </a:lnTo>
                  <a:cubicBezTo>
                    <a:pt x="12347" y="1198861"/>
                    <a:pt x="0" y="1186514"/>
                    <a:pt x="0" y="1171284"/>
                  </a:cubicBezTo>
                  <a:lnTo>
                    <a:pt x="0" y="27577"/>
                  </a:lnTo>
                  <a:cubicBezTo>
                    <a:pt x="0" y="12347"/>
                    <a:pt x="12347" y="0"/>
                    <a:pt x="27577" y="0"/>
                  </a:cubicBezTo>
                  <a:close/>
                </a:path>
              </a:pathLst>
            </a:custGeom>
            <a:blipFill>
              <a:blip r:embed="rId3"/>
              <a:stretch>
                <a:fillRect b="-15099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11374551" y="5570765"/>
            <a:ext cx="6456926" cy="4377248"/>
            <a:chOff x="0" y="0"/>
            <a:chExt cx="1768453" cy="119886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68453" cy="1198861"/>
            </a:xfrm>
            <a:custGeom>
              <a:avLst/>
              <a:gdLst/>
              <a:ahLst/>
              <a:cxnLst/>
              <a:rect l="l" t="t" r="r" b="b"/>
              <a:pathLst>
                <a:path w="1768453" h="1198861">
                  <a:moveTo>
                    <a:pt x="27577" y="0"/>
                  </a:moveTo>
                  <a:lnTo>
                    <a:pt x="1740875" y="0"/>
                  </a:lnTo>
                  <a:cubicBezTo>
                    <a:pt x="1756106" y="0"/>
                    <a:pt x="1768453" y="12347"/>
                    <a:pt x="1768453" y="27577"/>
                  </a:cubicBezTo>
                  <a:lnTo>
                    <a:pt x="1768453" y="1171284"/>
                  </a:lnTo>
                  <a:cubicBezTo>
                    <a:pt x="1768453" y="1186514"/>
                    <a:pt x="1756106" y="1198861"/>
                    <a:pt x="1740875" y="1198861"/>
                  </a:cubicBezTo>
                  <a:lnTo>
                    <a:pt x="27577" y="1198861"/>
                  </a:lnTo>
                  <a:cubicBezTo>
                    <a:pt x="12347" y="1198861"/>
                    <a:pt x="0" y="1186514"/>
                    <a:pt x="0" y="1171284"/>
                  </a:cubicBezTo>
                  <a:lnTo>
                    <a:pt x="0" y="27577"/>
                  </a:lnTo>
                  <a:cubicBezTo>
                    <a:pt x="0" y="12347"/>
                    <a:pt x="12347" y="0"/>
                    <a:pt x="27577" y="0"/>
                  </a:cubicBezTo>
                  <a:close/>
                </a:path>
              </a:pathLst>
            </a:custGeom>
            <a:blipFill>
              <a:blip r:embed="rId4"/>
              <a:stretch>
                <a:fillRect b="-17258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765409" y="5039248"/>
            <a:ext cx="5364282" cy="1487212"/>
            <a:chOff x="-1" y="-24061"/>
            <a:chExt cx="1412815" cy="39169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12814" cy="267868"/>
            </a:xfrm>
            <a:custGeom>
              <a:avLst/>
              <a:gdLst/>
              <a:ahLst/>
              <a:cxnLst/>
              <a:rect l="l" t="t" r="r" b="b"/>
              <a:pathLst>
                <a:path w="1412814" h="267868">
                  <a:moveTo>
                    <a:pt x="20205" y="0"/>
                  </a:moveTo>
                  <a:lnTo>
                    <a:pt x="1392609" y="0"/>
                  </a:lnTo>
                  <a:cubicBezTo>
                    <a:pt x="1397967" y="0"/>
                    <a:pt x="1403107" y="2129"/>
                    <a:pt x="1406896" y="5918"/>
                  </a:cubicBezTo>
                  <a:cubicBezTo>
                    <a:pt x="1410685" y="9707"/>
                    <a:pt x="1412814" y="14847"/>
                    <a:pt x="1412814" y="20205"/>
                  </a:cubicBezTo>
                  <a:lnTo>
                    <a:pt x="1412814" y="247663"/>
                  </a:lnTo>
                  <a:cubicBezTo>
                    <a:pt x="1412814" y="258822"/>
                    <a:pt x="1403768" y="267868"/>
                    <a:pt x="1392609" y="267868"/>
                  </a:cubicBezTo>
                  <a:lnTo>
                    <a:pt x="20205" y="267868"/>
                  </a:lnTo>
                  <a:cubicBezTo>
                    <a:pt x="14847" y="267868"/>
                    <a:pt x="9707" y="265740"/>
                    <a:pt x="5918" y="261950"/>
                  </a:cubicBezTo>
                  <a:cubicBezTo>
                    <a:pt x="2129" y="258161"/>
                    <a:pt x="0" y="253022"/>
                    <a:pt x="0" y="247663"/>
                  </a:cubicBezTo>
                  <a:lnTo>
                    <a:pt x="0" y="20205"/>
                  </a:lnTo>
                  <a:cubicBezTo>
                    <a:pt x="0" y="14847"/>
                    <a:pt x="2129" y="9707"/>
                    <a:pt x="5918" y="5918"/>
                  </a:cubicBezTo>
                  <a:cubicBezTo>
                    <a:pt x="9707" y="2129"/>
                    <a:pt x="14847" y="0"/>
                    <a:pt x="20205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30303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-1" y="-24061"/>
              <a:ext cx="1412814" cy="391693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l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Section for legal entities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65413" y="3552333"/>
            <a:ext cx="5376329" cy="1500753"/>
            <a:chOff x="0" y="-11447"/>
            <a:chExt cx="1415988" cy="39526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15988" cy="271435"/>
            </a:xfrm>
            <a:custGeom>
              <a:avLst/>
              <a:gdLst/>
              <a:ahLst/>
              <a:cxnLst/>
              <a:rect l="l" t="t" r="r" b="b"/>
              <a:pathLst>
                <a:path w="1415988" h="271435">
                  <a:moveTo>
                    <a:pt x="20160" y="0"/>
                  </a:moveTo>
                  <a:lnTo>
                    <a:pt x="1395828" y="0"/>
                  </a:lnTo>
                  <a:cubicBezTo>
                    <a:pt x="1401175" y="0"/>
                    <a:pt x="1406302" y="2124"/>
                    <a:pt x="1410083" y="5905"/>
                  </a:cubicBezTo>
                  <a:cubicBezTo>
                    <a:pt x="1413864" y="9685"/>
                    <a:pt x="1415988" y="14813"/>
                    <a:pt x="1415988" y="20160"/>
                  </a:cubicBezTo>
                  <a:lnTo>
                    <a:pt x="1415988" y="251275"/>
                  </a:lnTo>
                  <a:cubicBezTo>
                    <a:pt x="1415988" y="262409"/>
                    <a:pt x="1406962" y="271435"/>
                    <a:pt x="1395828" y="271435"/>
                  </a:cubicBezTo>
                  <a:lnTo>
                    <a:pt x="20160" y="271435"/>
                  </a:lnTo>
                  <a:cubicBezTo>
                    <a:pt x="14813" y="271435"/>
                    <a:pt x="9685" y="269311"/>
                    <a:pt x="5905" y="265530"/>
                  </a:cubicBezTo>
                  <a:cubicBezTo>
                    <a:pt x="2124" y="261750"/>
                    <a:pt x="0" y="256622"/>
                    <a:pt x="0" y="251275"/>
                  </a:cubicBezTo>
                  <a:lnTo>
                    <a:pt x="0" y="20160"/>
                  </a:lnTo>
                  <a:cubicBezTo>
                    <a:pt x="0" y="14813"/>
                    <a:pt x="2124" y="9685"/>
                    <a:pt x="5905" y="5905"/>
                  </a:cubicBezTo>
                  <a:cubicBezTo>
                    <a:pt x="9685" y="2124"/>
                    <a:pt x="14813" y="0"/>
                    <a:pt x="2016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30303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11447"/>
              <a:ext cx="1415988" cy="395260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marL="0" lvl="1" indent="0" algn="l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Bank information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65413" y="6596509"/>
            <a:ext cx="5376329" cy="1487212"/>
            <a:chOff x="0" y="-14581"/>
            <a:chExt cx="1415988" cy="39169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12814" cy="267868"/>
            </a:xfrm>
            <a:custGeom>
              <a:avLst/>
              <a:gdLst/>
              <a:ahLst/>
              <a:cxnLst/>
              <a:rect l="l" t="t" r="r" b="b"/>
              <a:pathLst>
                <a:path w="1412814" h="267868">
                  <a:moveTo>
                    <a:pt x="20205" y="0"/>
                  </a:moveTo>
                  <a:lnTo>
                    <a:pt x="1392609" y="0"/>
                  </a:lnTo>
                  <a:cubicBezTo>
                    <a:pt x="1397967" y="0"/>
                    <a:pt x="1403107" y="2129"/>
                    <a:pt x="1406896" y="5918"/>
                  </a:cubicBezTo>
                  <a:cubicBezTo>
                    <a:pt x="1410685" y="9707"/>
                    <a:pt x="1412814" y="14847"/>
                    <a:pt x="1412814" y="20205"/>
                  </a:cubicBezTo>
                  <a:lnTo>
                    <a:pt x="1412814" y="247663"/>
                  </a:lnTo>
                  <a:cubicBezTo>
                    <a:pt x="1412814" y="258822"/>
                    <a:pt x="1403768" y="267868"/>
                    <a:pt x="1392609" y="267868"/>
                  </a:cubicBezTo>
                  <a:lnTo>
                    <a:pt x="20205" y="267868"/>
                  </a:lnTo>
                  <a:cubicBezTo>
                    <a:pt x="14847" y="267868"/>
                    <a:pt x="9707" y="265740"/>
                    <a:pt x="5918" y="261950"/>
                  </a:cubicBezTo>
                  <a:cubicBezTo>
                    <a:pt x="2129" y="258161"/>
                    <a:pt x="0" y="253022"/>
                    <a:pt x="0" y="247663"/>
                  </a:cubicBezTo>
                  <a:lnTo>
                    <a:pt x="0" y="20205"/>
                  </a:lnTo>
                  <a:cubicBezTo>
                    <a:pt x="0" y="14847"/>
                    <a:pt x="2129" y="9707"/>
                    <a:pt x="5918" y="5918"/>
                  </a:cubicBezTo>
                  <a:cubicBezTo>
                    <a:pt x="9707" y="2129"/>
                    <a:pt x="14847" y="0"/>
                    <a:pt x="20205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30303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174" y="-14581"/>
              <a:ext cx="1412814" cy="391693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algn="l">
                <a:lnSpc>
                  <a:spcPts val="4339"/>
                </a:lnSpc>
                <a:spcBef>
                  <a:spcPct val="0"/>
                </a:spcBef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Section for physical entities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765413" y="914400"/>
            <a:ext cx="5679169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STRUCTURE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A0E">
                <a:alpha val="100000"/>
              </a:srgbClr>
            </a:gs>
            <a:gs pos="100000">
              <a:srgbClr val="FF91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79400" y="407175"/>
            <a:ext cx="9904781" cy="910590"/>
            <a:chOff x="0" y="0"/>
            <a:chExt cx="2608667" cy="2398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08667" cy="239826"/>
            </a:xfrm>
            <a:custGeom>
              <a:avLst/>
              <a:gdLst/>
              <a:ahLst/>
              <a:cxnLst/>
              <a:rect l="l" t="t" r="r" b="b"/>
              <a:pathLst>
                <a:path w="2608667" h="239826">
                  <a:moveTo>
                    <a:pt x="39863" y="0"/>
                  </a:moveTo>
                  <a:lnTo>
                    <a:pt x="2568803" y="0"/>
                  </a:lnTo>
                  <a:cubicBezTo>
                    <a:pt x="2579376" y="0"/>
                    <a:pt x="2589515" y="4200"/>
                    <a:pt x="2596991" y="11676"/>
                  </a:cubicBezTo>
                  <a:cubicBezTo>
                    <a:pt x="2604467" y="19152"/>
                    <a:pt x="2608667" y="29291"/>
                    <a:pt x="2608667" y="39863"/>
                  </a:cubicBezTo>
                  <a:lnTo>
                    <a:pt x="2608667" y="199963"/>
                  </a:lnTo>
                  <a:cubicBezTo>
                    <a:pt x="2608667" y="210535"/>
                    <a:pt x="2604467" y="220675"/>
                    <a:pt x="2596991" y="228150"/>
                  </a:cubicBezTo>
                  <a:cubicBezTo>
                    <a:pt x="2589515" y="235626"/>
                    <a:pt x="2579376" y="239826"/>
                    <a:pt x="2568803" y="239826"/>
                  </a:cubicBezTo>
                  <a:lnTo>
                    <a:pt x="39863" y="239826"/>
                  </a:lnTo>
                  <a:cubicBezTo>
                    <a:pt x="29291" y="239826"/>
                    <a:pt x="19152" y="235626"/>
                    <a:pt x="11676" y="228150"/>
                  </a:cubicBezTo>
                  <a:cubicBezTo>
                    <a:pt x="4200" y="220675"/>
                    <a:pt x="0" y="210535"/>
                    <a:pt x="0" y="199963"/>
                  </a:cubicBezTo>
                  <a:lnTo>
                    <a:pt x="0" y="39863"/>
                  </a:lnTo>
                  <a:cubicBezTo>
                    <a:pt x="0" y="29291"/>
                    <a:pt x="4200" y="19152"/>
                    <a:pt x="11676" y="11676"/>
                  </a:cubicBezTo>
                  <a:cubicBezTo>
                    <a:pt x="19152" y="4200"/>
                    <a:pt x="29291" y="0"/>
                    <a:pt x="3986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161925"/>
              <a:ext cx="2608667" cy="401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spc="-87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PRODUCTS COMPARISON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54916" y="1483995"/>
            <a:ext cx="8094958" cy="4469124"/>
            <a:chOff x="0" y="0"/>
            <a:chExt cx="2906849" cy="160483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06850" cy="1604835"/>
            </a:xfrm>
            <a:custGeom>
              <a:avLst/>
              <a:gdLst/>
              <a:ahLst/>
              <a:cxnLst/>
              <a:rect l="l" t="t" r="r" b="b"/>
              <a:pathLst>
                <a:path w="2906850" h="1604835">
                  <a:moveTo>
                    <a:pt x="21997" y="0"/>
                  </a:moveTo>
                  <a:lnTo>
                    <a:pt x="2884853" y="0"/>
                  </a:lnTo>
                  <a:cubicBezTo>
                    <a:pt x="2897001" y="0"/>
                    <a:pt x="2906850" y="9848"/>
                    <a:pt x="2906850" y="21997"/>
                  </a:cubicBezTo>
                  <a:lnTo>
                    <a:pt x="2906850" y="1582838"/>
                  </a:lnTo>
                  <a:cubicBezTo>
                    <a:pt x="2906850" y="1594986"/>
                    <a:pt x="2897001" y="1604835"/>
                    <a:pt x="2884853" y="1604835"/>
                  </a:cubicBezTo>
                  <a:lnTo>
                    <a:pt x="21997" y="1604835"/>
                  </a:lnTo>
                  <a:cubicBezTo>
                    <a:pt x="9848" y="1604835"/>
                    <a:pt x="0" y="1594986"/>
                    <a:pt x="0" y="1582838"/>
                  </a:cubicBezTo>
                  <a:lnTo>
                    <a:pt x="0" y="21997"/>
                  </a:lnTo>
                  <a:cubicBezTo>
                    <a:pt x="0" y="9848"/>
                    <a:pt x="9848" y="0"/>
                    <a:pt x="21997" y="0"/>
                  </a:cubicBezTo>
                  <a:close/>
                </a:path>
              </a:pathLst>
            </a:custGeom>
            <a:blipFill>
              <a:blip r:embed="rId2"/>
              <a:stretch>
                <a:fillRect l="-3060" t="-3200" r="-5842" b="-41965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7" name="Freeform 7"/>
          <p:cNvSpPr/>
          <p:nvPr/>
        </p:nvSpPr>
        <p:spPr>
          <a:xfrm rot="-10569548">
            <a:off x="14035694" y="4729125"/>
            <a:ext cx="7865574" cy="7865574"/>
          </a:xfrm>
          <a:custGeom>
            <a:avLst/>
            <a:gdLst/>
            <a:ahLst/>
            <a:cxnLst/>
            <a:rect l="l" t="t" r="r" b="b"/>
            <a:pathLst>
              <a:path w="7865574" h="7865574">
                <a:moveTo>
                  <a:pt x="0" y="0"/>
                </a:moveTo>
                <a:lnTo>
                  <a:pt x="7865575" y="0"/>
                </a:lnTo>
                <a:lnTo>
                  <a:pt x="7865575" y="7865575"/>
                </a:lnTo>
                <a:lnTo>
                  <a:pt x="0" y="78655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8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9438126" y="1483995"/>
            <a:ext cx="8094958" cy="4469124"/>
            <a:chOff x="0" y="0"/>
            <a:chExt cx="2906849" cy="160483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06850" cy="1604835"/>
            </a:xfrm>
            <a:custGeom>
              <a:avLst/>
              <a:gdLst/>
              <a:ahLst/>
              <a:cxnLst/>
              <a:rect l="l" t="t" r="r" b="b"/>
              <a:pathLst>
                <a:path w="2906850" h="1604835">
                  <a:moveTo>
                    <a:pt x="21997" y="0"/>
                  </a:moveTo>
                  <a:lnTo>
                    <a:pt x="2884853" y="0"/>
                  </a:lnTo>
                  <a:cubicBezTo>
                    <a:pt x="2897001" y="0"/>
                    <a:pt x="2906850" y="9848"/>
                    <a:pt x="2906850" y="21997"/>
                  </a:cubicBezTo>
                  <a:lnTo>
                    <a:pt x="2906850" y="1582838"/>
                  </a:lnTo>
                  <a:cubicBezTo>
                    <a:pt x="2906850" y="1594986"/>
                    <a:pt x="2897001" y="1604835"/>
                    <a:pt x="2884853" y="1604835"/>
                  </a:cubicBezTo>
                  <a:lnTo>
                    <a:pt x="21997" y="1604835"/>
                  </a:lnTo>
                  <a:cubicBezTo>
                    <a:pt x="9848" y="1604835"/>
                    <a:pt x="0" y="1594986"/>
                    <a:pt x="0" y="1582838"/>
                  </a:cubicBezTo>
                  <a:lnTo>
                    <a:pt x="0" y="21997"/>
                  </a:lnTo>
                  <a:cubicBezTo>
                    <a:pt x="0" y="9848"/>
                    <a:pt x="9848" y="0"/>
                    <a:pt x="21997" y="0"/>
                  </a:cubicBezTo>
                  <a:close/>
                </a:path>
              </a:pathLst>
            </a:custGeom>
            <a:blipFill>
              <a:blip r:embed="rId5"/>
              <a:stretch>
                <a:fillRect l="-3476" t="-2286" r="-1009" b="-37054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5971639" y="5339127"/>
            <a:ext cx="7320301" cy="4762159"/>
            <a:chOff x="0" y="0"/>
            <a:chExt cx="2906849" cy="189102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906850" cy="1891026"/>
            </a:xfrm>
            <a:custGeom>
              <a:avLst/>
              <a:gdLst/>
              <a:ahLst/>
              <a:cxnLst/>
              <a:rect l="l" t="t" r="r" b="b"/>
              <a:pathLst>
                <a:path w="2906850" h="1891026">
                  <a:moveTo>
                    <a:pt x="24325" y="0"/>
                  </a:moveTo>
                  <a:lnTo>
                    <a:pt x="2882525" y="0"/>
                  </a:lnTo>
                  <a:cubicBezTo>
                    <a:pt x="2895959" y="0"/>
                    <a:pt x="2906850" y="10891"/>
                    <a:pt x="2906850" y="24325"/>
                  </a:cubicBezTo>
                  <a:lnTo>
                    <a:pt x="2906850" y="1866701"/>
                  </a:lnTo>
                  <a:cubicBezTo>
                    <a:pt x="2906850" y="1873152"/>
                    <a:pt x="2904287" y="1879339"/>
                    <a:pt x="2899725" y="1883901"/>
                  </a:cubicBezTo>
                  <a:cubicBezTo>
                    <a:pt x="2895163" y="1888463"/>
                    <a:pt x="2888976" y="1891026"/>
                    <a:pt x="2882525" y="1891026"/>
                  </a:cubicBezTo>
                  <a:lnTo>
                    <a:pt x="24325" y="1891026"/>
                  </a:lnTo>
                  <a:cubicBezTo>
                    <a:pt x="17873" y="1891026"/>
                    <a:pt x="11686" y="1888463"/>
                    <a:pt x="7125" y="1883901"/>
                  </a:cubicBezTo>
                  <a:cubicBezTo>
                    <a:pt x="2563" y="1879339"/>
                    <a:pt x="0" y="1873152"/>
                    <a:pt x="0" y="1866701"/>
                  </a:cubicBezTo>
                  <a:lnTo>
                    <a:pt x="0" y="24325"/>
                  </a:lnTo>
                  <a:cubicBezTo>
                    <a:pt x="0" y="10891"/>
                    <a:pt x="10891" y="0"/>
                    <a:pt x="24325" y="0"/>
                  </a:cubicBezTo>
                  <a:close/>
                </a:path>
              </a:pathLst>
            </a:custGeom>
            <a:blipFill>
              <a:blip r:embed="rId6"/>
              <a:stretch>
                <a:fillRect l="-5468" t="-11461" r="-2546" b="-10370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12" name="Freeform 12"/>
          <p:cNvSpPr/>
          <p:nvPr/>
        </p:nvSpPr>
        <p:spPr>
          <a:xfrm>
            <a:off x="1609340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693815" y="1674839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PARTNERSHIP RELATIONS</a:t>
            </a:r>
          </a:p>
        </p:txBody>
      </p:sp>
      <p:sp>
        <p:nvSpPr>
          <p:cNvPr id="3" name="Freeform 3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4" name="AutoShape 4"/>
          <p:cNvSpPr/>
          <p:nvPr/>
        </p:nvSpPr>
        <p:spPr>
          <a:xfrm flipV="1">
            <a:off x="679501" y="0"/>
            <a:ext cx="0" cy="11119792"/>
          </a:xfrm>
          <a:prstGeom prst="line">
            <a:avLst/>
          </a:prstGeom>
          <a:ln w="9525" cap="flat">
            <a:solidFill>
              <a:srgbClr val="30303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679501" y="9048778"/>
            <a:ext cx="18049632" cy="0"/>
          </a:xfrm>
          <a:prstGeom prst="line">
            <a:avLst/>
          </a:prstGeom>
          <a:ln w="9525" cap="flat">
            <a:solidFill>
              <a:srgbClr val="30303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" name="Group 6"/>
          <p:cNvGrpSpPr/>
          <p:nvPr/>
        </p:nvGrpSpPr>
        <p:grpSpPr>
          <a:xfrm>
            <a:off x="1598572" y="3478178"/>
            <a:ext cx="7256272" cy="4201836"/>
            <a:chOff x="0" y="0"/>
            <a:chExt cx="9675029" cy="5602448"/>
          </a:xfrm>
        </p:grpSpPr>
        <p:grpSp>
          <p:nvGrpSpPr>
            <p:cNvPr id="7" name="Group 7"/>
            <p:cNvGrpSpPr/>
            <p:nvPr/>
          </p:nvGrpSpPr>
          <p:grpSpPr>
            <a:xfrm>
              <a:off x="521604" y="0"/>
              <a:ext cx="9153425" cy="5602448"/>
              <a:chOff x="-3797" y="0"/>
              <a:chExt cx="1808084" cy="1106656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804287" cy="982831"/>
              </a:xfrm>
              <a:custGeom>
                <a:avLst/>
                <a:gdLst/>
                <a:ahLst/>
                <a:cxnLst/>
                <a:rect l="l" t="t" r="r" b="b"/>
                <a:pathLst>
                  <a:path w="1804287" h="982831">
                    <a:moveTo>
                      <a:pt x="15821" y="0"/>
                    </a:moveTo>
                    <a:lnTo>
                      <a:pt x="1788466" y="0"/>
                    </a:lnTo>
                    <a:cubicBezTo>
                      <a:pt x="1792662" y="0"/>
                      <a:pt x="1796686" y="1667"/>
                      <a:pt x="1799653" y="4634"/>
                    </a:cubicBezTo>
                    <a:cubicBezTo>
                      <a:pt x="1802620" y="7601"/>
                      <a:pt x="1804287" y="11625"/>
                      <a:pt x="1804287" y="15821"/>
                    </a:cubicBezTo>
                    <a:lnTo>
                      <a:pt x="1804287" y="967010"/>
                    </a:lnTo>
                    <a:cubicBezTo>
                      <a:pt x="1804287" y="975748"/>
                      <a:pt x="1797203" y="982831"/>
                      <a:pt x="1788466" y="982831"/>
                    </a:cubicBezTo>
                    <a:lnTo>
                      <a:pt x="15821" y="982831"/>
                    </a:lnTo>
                    <a:cubicBezTo>
                      <a:pt x="7083" y="982831"/>
                      <a:pt x="0" y="975748"/>
                      <a:pt x="0" y="967010"/>
                    </a:cubicBezTo>
                    <a:lnTo>
                      <a:pt x="0" y="15821"/>
                    </a:lnTo>
                    <a:cubicBezTo>
                      <a:pt x="0" y="7083"/>
                      <a:pt x="7083" y="0"/>
                      <a:pt x="158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-3797" y="0"/>
                <a:ext cx="1804287" cy="1106656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For the bank:</a:t>
                </a:r>
              </a:p>
              <a:p>
                <a:pPr marL="669289" lvl="1" indent="-334645" algn="l">
                  <a:lnSpc>
                    <a:spcPts val="4339"/>
                  </a:lnSpc>
                  <a:buFont typeface="Arial"/>
                  <a:buChar char="•"/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increase of customer loyalty</a:t>
                </a:r>
              </a:p>
              <a:p>
                <a:pPr marL="669289" lvl="1" indent="-334645" algn="l">
                  <a:lnSpc>
                    <a:spcPts val="4339"/>
                  </a:lnSpc>
                  <a:buFont typeface="Arial"/>
                  <a:buChar char="•"/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agency sales income</a:t>
                </a:r>
              </a:p>
              <a:p>
                <a:pPr marL="669289" lvl="1" indent="-334645" algn="l">
                  <a:lnSpc>
                    <a:spcPts val="4339"/>
                  </a:lnSpc>
                  <a:buFont typeface="Arial"/>
                  <a:buChar char="•"/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expansion of product range</a:t>
                </a:r>
              </a:p>
              <a:p>
                <a:pPr marL="669289" lvl="1" indent="-334645" algn="l">
                  <a:lnSpc>
                    <a:spcPts val="4339"/>
                  </a:lnSpc>
                  <a:buFont typeface="Arial"/>
                  <a:buChar char="•"/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discovery of potential of customer data base</a:t>
                </a:r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5400000">
              <a:off x="-2388235" y="2388235"/>
              <a:ext cx="4975860" cy="199390"/>
              <a:chOff x="0" y="0"/>
              <a:chExt cx="982886" cy="39386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982886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982886" h="39386">
                    <a:moveTo>
                      <a:pt x="19693" y="0"/>
                    </a:moveTo>
                    <a:lnTo>
                      <a:pt x="963193" y="0"/>
                    </a:lnTo>
                    <a:cubicBezTo>
                      <a:pt x="974069" y="0"/>
                      <a:pt x="982886" y="8817"/>
                      <a:pt x="982886" y="19693"/>
                    </a:cubicBezTo>
                    <a:lnTo>
                      <a:pt x="982886" y="19693"/>
                    </a:lnTo>
                    <a:cubicBezTo>
                      <a:pt x="982886" y="30569"/>
                      <a:pt x="974069" y="39386"/>
                      <a:pt x="963193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982886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3" name="Group 13"/>
          <p:cNvGrpSpPr/>
          <p:nvPr/>
        </p:nvGrpSpPr>
        <p:grpSpPr>
          <a:xfrm>
            <a:off x="9598476" y="3227615"/>
            <a:ext cx="7256272" cy="2573061"/>
            <a:chOff x="0" y="-17855"/>
            <a:chExt cx="9675029" cy="3430748"/>
          </a:xfrm>
        </p:grpSpPr>
        <p:grpSp>
          <p:nvGrpSpPr>
            <p:cNvPr id="14" name="Group 14"/>
            <p:cNvGrpSpPr/>
            <p:nvPr/>
          </p:nvGrpSpPr>
          <p:grpSpPr>
            <a:xfrm>
              <a:off x="540826" y="-17855"/>
              <a:ext cx="9134203" cy="3430748"/>
              <a:chOff x="0" y="-3527"/>
              <a:chExt cx="1804287" cy="677679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804287" cy="553854"/>
              </a:xfrm>
              <a:custGeom>
                <a:avLst/>
                <a:gdLst/>
                <a:ahLst/>
                <a:cxnLst/>
                <a:rect l="l" t="t" r="r" b="b"/>
                <a:pathLst>
                  <a:path w="1804287" h="553854">
                    <a:moveTo>
                      <a:pt x="15821" y="0"/>
                    </a:moveTo>
                    <a:lnTo>
                      <a:pt x="1788466" y="0"/>
                    </a:lnTo>
                    <a:cubicBezTo>
                      <a:pt x="1792662" y="0"/>
                      <a:pt x="1796686" y="1667"/>
                      <a:pt x="1799653" y="4634"/>
                    </a:cubicBezTo>
                    <a:cubicBezTo>
                      <a:pt x="1802620" y="7601"/>
                      <a:pt x="1804287" y="11625"/>
                      <a:pt x="1804287" y="15821"/>
                    </a:cubicBezTo>
                    <a:lnTo>
                      <a:pt x="1804287" y="538032"/>
                    </a:lnTo>
                    <a:cubicBezTo>
                      <a:pt x="1804287" y="546770"/>
                      <a:pt x="1797203" y="553854"/>
                      <a:pt x="1788466" y="553854"/>
                    </a:cubicBezTo>
                    <a:lnTo>
                      <a:pt x="15821" y="553854"/>
                    </a:lnTo>
                    <a:cubicBezTo>
                      <a:pt x="7083" y="553854"/>
                      <a:pt x="0" y="546770"/>
                      <a:pt x="0" y="538032"/>
                    </a:cubicBezTo>
                    <a:lnTo>
                      <a:pt x="0" y="15821"/>
                    </a:lnTo>
                    <a:cubicBezTo>
                      <a:pt x="0" y="7083"/>
                      <a:pt x="7083" y="0"/>
                      <a:pt x="158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3527"/>
                <a:ext cx="1804287" cy="677679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For customers:</a:t>
                </a:r>
              </a:p>
              <a:p>
                <a:pPr marL="669289" lvl="1" indent="-334645" algn="l">
                  <a:lnSpc>
                    <a:spcPts val="4339"/>
                  </a:lnSpc>
                  <a:buFont typeface="Arial"/>
                  <a:buChar char="•"/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time savings,</a:t>
                </a:r>
              </a:p>
              <a:p>
                <a:pPr marL="669289" lvl="1" indent="-334645" algn="l">
                  <a:lnSpc>
                    <a:spcPts val="4339"/>
                  </a:lnSpc>
                  <a:buFont typeface="Arial"/>
                  <a:buChar char="•"/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large selection in one place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 rot="5400000">
              <a:off x="-1302385" y="1302385"/>
              <a:ext cx="2804160" cy="199390"/>
              <a:chOff x="0" y="0"/>
              <a:chExt cx="553908" cy="39386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553908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553908" h="39386">
                    <a:moveTo>
                      <a:pt x="19693" y="0"/>
                    </a:moveTo>
                    <a:lnTo>
                      <a:pt x="534215" y="0"/>
                    </a:lnTo>
                    <a:cubicBezTo>
                      <a:pt x="545091" y="0"/>
                      <a:pt x="553908" y="8817"/>
                      <a:pt x="553908" y="19693"/>
                    </a:cubicBezTo>
                    <a:lnTo>
                      <a:pt x="553908" y="19693"/>
                    </a:lnTo>
                    <a:cubicBezTo>
                      <a:pt x="553908" y="30569"/>
                      <a:pt x="545091" y="39386"/>
                      <a:pt x="534215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0" y="-47625"/>
                <a:ext cx="553908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20" name="Group 20"/>
          <p:cNvGrpSpPr/>
          <p:nvPr/>
        </p:nvGrpSpPr>
        <p:grpSpPr>
          <a:xfrm>
            <a:off x="9598476" y="5892432"/>
            <a:ext cx="7256272" cy="2030136"/>
            <a:chOff x="0" y="-38546"/>
            <a:chExt cx="9675029" cy="2706848"/>
          </a:xfrm>
        </p:grpSpPr>
        <p:grpSp>
          <p:nvGrpSpPr>
            <p:cNvPr id="21" name="Group 21"/>
            <p:cNvGrpSpPr/>
            <p:nvPr/>
          </p:nvGrpSpPr>
          <p:grpSpPr>
            <a:xfrm>
              <a:off x="540826" y="-38546"/>
              <a:ext cx="9134203" cy="2706848"/>
              <a:chOff x="0" y="-7614"/>
              <a:chExt cx="1804287" cy="534686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804287" cy="410861"/>
              </a:xfrm>
              <a:custGeom>
                <a:avLst/>
                <a:gdLst/>
                <a:ahLst/>
                <a:cxnLst/>
                <a:rect l="l" t="t" r="r" b="b"/>
                <a:pathLst>
                  <a:path w="1804287" h="410861">
                    <a:moveTo>
                      <a:pt x="15821" y="0"/>
                    </a:moveTo>
                    <a:lnTo>
                      <a:pt x="1788466" y="0"/>
                    </a:lnTo>
                    <a:cubicBezTo>
                      <a:pt x="1792662" y="0"/>
                      <a:pt x="1796686" y="1667"/>
                      <a:pt x="1799653" y="4634"/>
                    </a:cubicBezTo>
                    <a:cubicBezTo>
                      <a:pt x="1802620" y="7601"/>
                      <a:pt x="1804287" y="11625"/>
                      <a:pt x="1804287" y="15821"/>
                    </a:cubicBezTo>
                    <a:lnTo>
                      <a:pt x="1804287" y="395040"/>
                    </a:lnTo>
                    <a:cubicBezTo>
                      <a:pt x="1804287" y="403777"/>
                      <a:pt x="1797203" y="410861"/>
                      <a:pt x="1788466" y="410861"/>
                    </a:cubicBezTo>
                    <a:lnTo>
                      <a:pt x="15821" y="410861"/>
                    </a:lnTo>
                    <a:cubicBezTo>
                      <a:pt x="7083" y="410861"/>
                      <a:pt x="0" y="403777"/>
                      <a:pt x="0" y="395040"/>
                    </a:cubicBezTo>
                    <a:lnTo>
                      <a:pt x="0" y="15821"/>
                    </a:lnTo>
                    <a:cubicBezTo>
                      <a:pt x="0" y="7083"/>
                      <a:pt x="7083" y="0"/>
                      <a:pt x="158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7614"/>
                <a:ext cx="1804287" cy="534686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For partners:</a:t>
                </a:r>
              </a:p>
              <a:p>
                <a:pPr marL="669289" lvl="1" indent="-334645" algn="l">
                  <a:lnSpc>
                    <a:spcPts val="4339"/>
                  </a:lnSpc>
                  <a:buFont typeface="Arial"/>
                  <a:buChar char="•"/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getting a site with high traffic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5400000">
              <a:off x="-940435" y="940435"/>
              <a:ext cx="2080260" cy="199390"/>
              <a:chOff x="0" y="0"/>
              <a:chExt cx="410916" cy="39386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10916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410916" h="39386">
                    <a:moveTo>
                      <a:pt x="19693" y="0"/>
                    </a:moveTo>
                    <a:lnTo>
                      <a:pt x="391223" y="0"/>
                    </a:lnTo>
                    <a:cubicBezTo>
                      <a:pt x="402099" y="0"/>
                      <a:pt x="410916" y="8817"/>
                      <a:pt x="410916" y="19693"/>
                    </a:cubicBezTo>
                    <a:lnTo>
                      <a:pt x="410916" y="19693"/>
                    </a:lnTo>
                    <a:cubicBezTo>
                      <a:pt x="410916" y="30569"/>
                      <a:pt x="402099" y="39386"/>
                      <a:pt x="391223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47625"/>
                <a:ext cx="410916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A0E">
                <a:alpha val="100000"/>
              </a:srgbClr>
            </a:gs>
            <a:gs pos="100000">
              <a:srgbClr val="FF91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948929" flipV="1">
            <a:off x="10518445" y="-2848787"/>
            <a:ext cx="10423508" cy="10442495"/>
          </a:xfrm>
          <a:custGeom>
            <a:avLst/>
            <a:gdLst/>
            <a:ahLst/>
            <a:cxnLst/>
            <a:rect l="l" t="t" r="r" b="b"/>
            <a:pathLst>
              <a:path w="10423508" h="10442495">
                <a:moveTo>
                  <a:pt x="0" y="10442495"/>
                </a:moveTo>
                <a:lnTo>
                  <a:pt x="10423509" y="10442495"/>
                </a:lnTo>
                <a:lnTo>
                  <a:pt x="10423509" y="0"/>
                </a:lnTo>
                <a:lnTo>
                  <a:pt x="0" y="0"/>
                </a:lnTo>
                <a:lnTo>
                  <a:pt x="0" y="10442495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679400" y="573405"/>
            <a:ext cx="9904781" cy="910590"/>
            <a:chOff x="0" y="0"/>
            <a:chExt cx="2608667" cy="2398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08667" cy="239826"/>
            </a:xfrm>
            <a:custGeom>
              <a:avLst/>
              <a:gdLst/>
              <a:ahLst/>
              <a:cxnLst/>
              <a:rect l="l" t="t" r="r" b="b"/>
              <a:pathLst>
                <a:path w="2608667" h="239826">
                  <a:moveTo>
                    <a:pt x="39863" y="0"/>
                  </a:moveTo>
                  <a:lnTo>
                    <a:pt x="2568803" y="0"/>
                  </a:lnTo>
                  <a:cubicBezTo>
                    <a:pt x="2579376" y="0"/>
                    <a:pt x="2589515" y="4200"/>
                    <a:pt x="2596991" y="11676"/>
                  </a:cubicBezTo>
                  <a:cubicBezTo>
                    <a:pt x="2604467" y="19152"/>
                    <a:pt x="2608667" y="29291"/>
                    <a:pt x="2608667" y="39863"/>
                  </a:cubicBezTo>
                  <a:lnTo>
                    <a:pt x="2608667" y="199963"/>
                  </a:lnTo>
                  <a:cubicBezTo>
                    <a:pt x="2608667" y="210535"/>
                    <a:pt x="2604467" y="220675"/>
                    <a:pt x="2596991" y="228150"/>
                  </a:cubicBezTo>
                  <a:cubicBezTo>
                    <a:pt x="2589515" y="235626"/>
                    <a:pt x="2579376" y="239826"/>
                    <a:pt x="2568803" y="239826"/>
                  </a:cubicBezTo>
                  <a:lnTo>
                    <a:pt x="39863" y="239826"/>
                  </a:lnTo>
                  <a:cubicBezTo>
                    <a:pt x="29291" y="239826"/>
                    <a:pt x="19152" y="235626"/>
                    <a:pt x="11676" y="228150"/>
                  </a:cubicBezTo>
                  <a:cubicBezTo>
                    <a:pt x="4200" y="220675"/>
                    <a:pt x="0" y="210535"/>
                    <a:pt x="0" y="199963"/>
                  </a:cubicBezTo>
                  <a:lnTo>
                    <a:pt x="0" y="39863"/>
                  </a:lnTo>
                  <a:cubicBezTo>
                    <a:pt x="0" y="29291"/>
                    <a:pt x="4200" y="19152"/>
                    <a:pt x="11676" y="11676"/>
                  </a:cubicBezTo>
                  <a:cubicBezTo>
                    <a:pt x="19152" y="4200"/>
                    <a:pt x="29291" y="0"/>
                    <a:pt x="3986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161925"/>
              <a:ext cx="2608667" cy="401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spc="-87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ONLINE SERVICES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739299" y="1483995"/>
            <a:ext cx="6910355" cy="4919413"/>
            <a:chOff x="0" y="0"/>
            <a:chExt cx="2906849" cy="206935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06850" cy="2069357"/>
            </a:xfrm>
            <a:custGeom>
              <a:avLst/>
              <a:gdLst/>
              <a:ahLst/>
              <a:cxnLst/>
              <a:rect l="l" t="t" r="r" b="b"/>
              <a:pathLst>
                <a:path w="2906850" h="2069357">
                  <a:moveTo>
                    <a:pt x="25768" y="0"/>
                  </a:moveTo>
                  <a:lnTo>
                    <a:pt x="2881082" y="0"/>
                  </a:lnTo>
                  <a:cubicBezTo>
                    <a:pt x="2895313" y="0"/>
                    <a:pt x="2906850" y="11537"/>
                    <a:pt x="2906850" y="25768"/>
                  </a:cubicBezTo>
                  <a:lnTo>
                    <a:pt x="2906850" y="2043590"/>
                  </a:lnTo>
                  <a:cubicBezTo>
                    <a:pt x="2906850" y="2057821"/>
                    <a:pt x="2895313" y="2069357"/>
                    <a:pt x="2881082" y="2069357"/>
                  </a:cubicBezTo>
                  <a:lnTo>
                    <a:pt x="25768" y="2069357"/>
                  </a:lnTo>
                  <a:cubicBezTo>
                    <a:pt x="11537" y="2069357"/>
                    <a:pt x="0" y="2057821"/>
                    <a:pt x="0" y="2043590"/>
                  </a:cubicBezTo>
                  <a:lnTo>
                    <a:pt x="0" y="25768"/>
                  </a:lnTo>
                  <a:cubicBezTo>
                    <a:pt x="0" y="11537"/>
                    <a:pt x="11537" y="0"/>
                    <a:pt x="25768" y="0"/>
                  </a:cubicBezTo>
                  <a:close/>
                </a:path>
              </a:pathLst>
            </a:custGeom>
            <a:blipFill>
              <a:blip r:embed="rId4"/>
              <a:stretch>
                <a:fillRect l="-2697" t="-1134" r="-790" b="-3169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768730" y="1483995"/>
            <a:ext cx="6910355" cy="4919413"/>
            <a:chOff x="0" y="0"/>
            <a:chExt cx="2906849" cy="20693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06850" cy="2069357"/>
            </a:xfrm>
            <a:custGeom>
              <a:avLst/>
              <a:gdLst/>
              <a:ahLst/>
              <a:cxnLst/>
              <a:rect l="l" t="t" r="r" b="b"/>
              <a:pathLst>
                <a:path w="2906850" h="2069357">
                  <a:moveTo>
                    <a:pt x="25768" y="0"/>
                  </a:moveTo>
                  <a:lnTo>
                    <a:pt x="2881082" y="0"/>
                  </a:lnTo>
                  <a:cubicBezTo>
                    <a:pt x="2895313" y="0"/>
                    <a:pt x="2906850" y="11537"/>
                    <a:pt x="2906850" y="25768"/>
                  </a:cubicBezTo>
                  <a:lnTo>
                    <a:pt x="2906850" y="2043590"/>
                  </a:lnTo>
                  <a:cubicBezTo>
                    <a:pt x="2906850" y="2057821"/>
                    <a:pt x="2895313" y="2069357"/>
                    <a:pt x="2881082" y="2069357"/>
                  </a:cubicBezTo>
                  <a:lnTo>
                    <a:pt x="25768" y="2069357"/>
                  </a:lnTo>
                  <a:cubicBezTo>
                    <a:pt x="11537" y="2069357"/>
                    <a:pt x="0" y="2057821"/>
                    <a:pt x="0" y="2043590"/>
                  </a:cubicBezTo>
                  <a:lnTo>
                    <a:pt x="0" y="25768"/>
                  </a:lnTo>
                  <a:cubicBezTo>
                    <a:pt x="0" y="11537"/>
                    <a:pt x="11537" y="0"/>
                    <a:pt x="25768" y="0"/>
                  </a:cubicBezTo>
                  <a:close/>
                </a:path>
              </a:pathLst>
            </a:custGeom>
            <a:blipFill>
              <a:blip r:embed="rId5"/>
              <a:stretch>
                <a:fillRect l="-1721" t="-1774" r="-1369" b="-2129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5754015" y="4984973"/>
            <a:ext cx="6910355" cy="4919413"/>
            <a:chOff x="0" y="0"/>
            <a:chExt cx="2906849" cy="206935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906850" cy="2069357"/>
            </a:xfrm>
            <a:custGeom>
              <a:avLst/>
              <a:gdLst/>
              <a:ahLst/>
              <a:cxnLst/>
              <a:rect l="l" t="t" r="r" b="b"/>
              <a:pathLst>
                <a:path w="2906850" h="2069357">
                  <a:moveTo>
                    <a:pt x="25768" y="0"/>
                  </a:moveTo>
                  <a:lnTo>
                    <a:pt x="2881082" y="0"/>
                  </a:lnTo>
                  <a:cubicBezTo>
                    <a:pt x="2895313" y="0"/>
                    <a:pt x="2906850" y="11537"/>
                    <a:pt x="2906850" y="25768"/>
                  </a:cubicBezTo>
                  <a:lnTo>
                    <a:pt x="2906850" y="2043590"/>
                  </a:lnTo>
                  <a:cubicBezTo>
                    <a:pt x="2906850" y="2057821"/>
                    <a:pt x="2895313" y="2069357"/>
                    <a:pt x="2881082" y="2069357"/>
                  </a:cubicBezTo>
                  <a:lnTo>
                    <a:pt x="25768" y="2069357"/>
                  </a:lnTo>
                  <a:cubicBezTo>
                    <a:pt x="11537" y="2069357"/>
                    <a:pt x="0" y="2057821"/>
                    <a:pt x="0" y="2043590"/>
                  </a:cubicBezTo>
                  <a:lnTo>
                    <a:pt x="0" y="25768"/>
                  </a:lnTo>
                  <a:cubicBezTo>
                    <a:pt x="0" y="11537"/>
                    <a:pt x="11537" y="0"/>
                    <a:pt x="25768" y="0"/>
                  </a:cubicBezTo>
                  <a:close/>
                </a:path>
              </a:pathLst>
            </a:custGeom>
            <a:blipFill>
              <a:blip r:embed="rId6"/>
              <a:stretch>
                <a:fillRect l="-2069" t="-2529" r="-1423" b="-1960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12" name="Freeform 12"/>
          <p:cNvSpPr/>
          <p:nvPr/>
        </p:nvSpPr>
        <p:spPr>
          <a:xfrm>
            <a:off x="1609340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A0E">
                <a:alpha val="100000"/>
              </a:srgbClr>
            </a:gs>
            <a:gs pos="100000">
              <a:srgbClr val="FF91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569548">
            <a:off x="-2904087" y="-1319807"/>
            <a:ext cx="7865574" cy="7865574"/>
          </a:xfrm>
          <a:custGeom>
            <a:avLst/>
            <a:gdLst/>
            <a:ahLst/>
            <a:cxnLst/>
            <a:rect l="l" t="t" r="r" b="b"/>
            <a:pathLst>
              <a:path w="7865574" h="7865574">
                <a:moveTo>
                  <a:pt x="0" y="0"/>
                </a:moveTo>
                <a:lnTo>
                  <a:pt x="7865574" y="0"/>
                </a:lnTo>
                <a:lnTo>
                  <a:pt x="7865574" y="7865574"/>
                </a:lnTo>
                <a:lnTo>
                  <a:pt x="0" y="78655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3000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679400" y="573405"/>
            <a:ext cx="9904781" cy="910590"/>
            <a:chOff x="0" y="0"/>
            <a:chExt cx="2608667" cy="2398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08667" cy="239826"/>
            </a:xfrm>
            <a:custGeom>
              <a:avLst/>
              <a:gdLst/>
              <a:ahLst/>
              <a:cxnLst/>
              <a:rect l="l" t="t" r="r" b="b"/>
              <a:pathLst>
                <a:path w="2608667" h="239826">
                  <a:moveTo>
                    <a:pt x="39863" y="0"/>
                  </a:moveTo>
                  <a:lnTo>
                    <a:pt x="2568803" y="0"/>
                  </a:lnTo>
                  <a:cubicBezTo>
                    <a:pt x="2579376" y="0"/>
                    <a:pt x="2589515" y="4200"/>
                    <a:pt x="2596991" y="11676"/>
                  </a:cubicBezTo>
                  <a:cubicBezTo>
                    <a:pt x="2604467" y="19152"/>
                    <a:pt x="2608667" y="29291"/>
                    <a:pt x="2608667" y="39863"/>
                  </a:cubicBezTo>
                  <a:lnTo>
                    <a:pt x="2608667" y="199963"/>
                  </a:lnTo>
                  <a:cubicBezTo>
                    <a:pt x="2608667" y="210535"/>
                    <a:pt x="2604467" y="220675"/>
                    <a:pt x="2596991" y="228150"/>
                  </a:cubicBezTo>
                  <a:cubicBezTo>
                    <a:pt x="2589515" y="235626"/>
                    <a:pt x="2579376" y="239826"/>
                    <a:pt x="2568803" y="239826"/>
                  </a:cubicBezTo>
                  <a:lnTo>
                    <a:pt x="39863" y="239826"/>
                  </a:lnTo>
                  <a:cubicBezTo>
                    <a:pt x="29291" y="239826"/>
                    <a:pt x="19152" y="235626"/>
                    <a:pt x="11676" y="228150"/>
                  </a:cubicBezTo>
                  <a:cubicBezTo>
                    <a:pt x="4200" y="220675"/>
                    <a:pt x="0" y="210535"/>
                    <a:pt x="0" y="199963"/>
                  </a:cubicBezTo>
                  <a:lnTo>
                    <a:pt x="0" y="39863"/>
                  </a:lnTo>
                  <a:cubicBezTo>
                    <a:pt x="0" y="29291"/>
                    <a:pt x="4200" y="19152"/>
                    <a:pt x="11676" y="11676"/>
                  </a:cubicBezTo>
                  <a:cubicBezTo>
                    <a:pt x="19152" y="4200"/>
                    <a:pt x="29291" y="0"/>
                    <a:pt x="3986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161925"/>
              <a:ext cx="2608667" cy="401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spc="-87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FOR BUSINESS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739299" y="1483995"/>
            <a:ext cx="6910355" cy="4919413"/>
            <a:chOff x="0" y="0"/>
            <a:chExt cx="2906849" cy="206935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06850" cy="2069357"/>
            </a:xfrm>
            <a:custGeom>
              <a:avLst/>
              <a:gdLst/>
              <a:ahLst/>
              <a:cxnLst/>
              <a:rect l="l" t="t" r="r" b="b"/>
              <a:pathLst>
                <a:path w="2906850" h="2069357">
                  <a:moveTo>
                    <a:pt x="25768" y="0"/>
                  </a:moveTo>
                  <a:lnTo>
                    <a:pt x="2881082" y="0"/>
                  </a:lnTo>
                  <a:cubicBezTo>
                    <a:pt x="2895313" y="0"/>
                    <a:pt x="2906850" y="11537"/>
                    <a:pt x="2906850" y="25768"/>
                  </a:cubicBezTo>
                  <a:lnTo>
                    <a:pt x="2906850" y="2043590"/>
                  </a:lnTo>
                  <a:cubicBezTo>
                    <a:pt x="2906850" y="2057821"/>
                    <a:pt x="2895313" y="2069357"/>
                    <a:pt x="2881082" y="2069357"/>
                  </a:cubicBezTo>
                  <a:lnTo>
                    <a:pt x="25768" y="2069357"/>
                  </a:lnTo>
                  <a:cubicBezTo>
                    <a:pt x="11537" y="2069357"/>
                    <a:pt x="0" y="2057821"/>
                    <a:pt x="0" y="2043590"/>
                  </a:cubicBezTo>
                  <a:lnTo>
                    <a:pt x="0" y="25768"/>
                  </a:lnTo>
                  <a:cubicBezTo>
                    <a:pt x="0" y="11537"/>
                    <a:pt x="11537" y="0"/>
                    <a:pt x="25768" y="0"/>
                  </a:cubicBezTo>
                  <a:close/>
                </a:path>
              </a:pathLst>
            </a:custGeom>
            <a:blipFill>
              <a:blip r:embed="rId4"/>
              <a:stretch>
                <a:fillRect l="-2752" t="-1340" b="-4927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5754015" y="4984973"/>
            <a:ext cx="6910355" cy="4919413"/>
            <a:chOff x="0" y="0"/>
            <a:chExt cx="2906849" cy="20693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06850" cy="2069357"/>
            </a:xfrm>
            <a:custGeom>
              <a:avLst/>
              <a:gdLst/>
              <a:ahLst/>
              <a:cxnLst/>
              <a:rect l="l" t="t" r="r" b="b"/>
              <a:pathLst>
                <a:path w="2906850" h="2069357">
                  <a:moveTo>
                    <a:pt x="25768" y="0"/>
                  </a:moveTo>
                  <a:lnTo>
                    <a:pt x="2881082" y="0"/>
                  </a:lnTo>
                  <a:cubicBezTo>
                    <a:pt x="2895313" y="0"/>
                    <a:pt x="2906850" y="11537"/>
                    <a:pt x="2906850" y="25768"/>
                  </a:cubicBezTo>
                  <a:lnTo>
                    <a:pt x="2906850" y="2043590"/>
                  </a:lnTo>
                  <a:cubicBezTo>
                    <a:pt x="2906850" y="2057821"/>
                    <a:pt x="2895313" y="2069357"/>
                    <a:pt x="2881082" y="2069357"/>
                  </a:cubicBezTo>
                  <a:lnTo>
                    <a:pt x="25768" y="2069357"/>
                  </a:lnTo>
                  <a:cubicBezTo>
                    <a:pt x="11537" y="2069357"/>
                    <a:pt x="0" y="2057821"/>
                    <a:pt x="0" y="2043590"/>
                  </a:cubicBezTo>
                  <a:lnTo>
                    <a:pt x="0" y="25768"/>
                  </a:lnTo>
                  <a:cubicBezTo>
                    <a:pt x="0" y="11537"/>
                    <a:pt x="11537" y="0"/>
                    <a:pt x="25768" y="0"/>
                  </a:cubicBezTo>
                  <a:close/>
                </a:path>
              </a:pathLst>
            </a:custGeom>
            <a:blipFill>
              <a:blip r:embed="rId5"/>
              <a:stretch>
                <a:fillRect l="-3267" t="-5665" r="-5350" b="-6669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768730" y="1483995"/>
            <a:ext cx="6910355" cy="4919413"/>
            <a:chOff x="0" y="0"/>
            <a:chExt cx="2906849" cy="206935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906850" cy="2069357"/>
            </a:xfrm>
            <a:custGeom>
              <a:avLst/>
              <a:gdLst/>
              <a:ahLst/>
              <a:cxnLst/>
              <a:rect l="l" t="t" r="r" b="b"/>
              <a:pathLst>
                <a:path w="2906850" h="2069357">
                  <a:moveTo>
                    <a:pt x="25768" y="0"/>
                  </a:moveTo>
                  <a:lnTo>
                    <a:pt x="2881082" y="0"/>
                  </a:lnTo>
                  <a:cubicBezTo>
                    <a:pt x="2895313" y="0"/>
                    <a:pt x="2906850" y="11537"/>
                    <a:pt x="2906850" y="25768"/>
                  </a:cubicBezTo>
                  <a:lnTo>
                    <a:pt x="2906850" y="2043590"/>
                  </a:lnTo>
                  <a:cubicBezTo>
                    <a:pt x="2906850" y="2057821"/>
                    <a:pt x="2895313" y="2069357"/>
                    <a:pt x="2881082" y="2069357"/>
                  </a:cubicBezTo>
                  <a:lnTo>
                    <a:pt x="25768" y="2069357"/>
                  </a:lnTo>
                  <a:cubicBezTo>
                    <a:pt x="11537" y="2069357"/>
                    <a:pt x="0" y="2057821"/>
                    <a:pt x="0" y="2043590"/>
                  </a:cubicBezTo>
                  <a:lnTo>
                    <a:pt x="0" y="25768"/>
                  </a:lnTo>
                  <a:cubicBezTo>
                    <a:pt x="0" y="11537"/>
                    <a:pt x="11537" y="0"/>
                    <a:pt x="25768" y="0"/>
                  </a:cubicBezTo>
                  <a:close/>
                </a:path>
              </a:pathLst>
            </a:custGeom>
            <a:blipFill>
              <a:blip r:embed="rId6"/>
              <a:stretch>
                <a:fillRect l="-1581" t="-1623" r="-2520" b="-5858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12" name="Freeform 12"/>
          <p:cNvSpPr/>
          <p:nvPr/>
        </p:nvSpPr>
        <p:spPr>
          <a:xfrm>
            <a:off x="1609340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983257" y="2735855"/>
            <a:ext cx="8688889" cy="5821556"/>
          </a:xfrm>
          <a:custGeom>
            <a:avLst/>
            <a:gdLst/>
            <a:ahLst/>
            <a:cxnLst/>
            <a:rect l="l" t="t" r="r" b="b"/>
            <a:pathLst>
              <a:path w="8688889" h="5821556">
                <a:moveTo>
                  <a:pt x="0" y="0"/>
                </a:moveTo>
                <a:lnTo>
                  <a:pt x="8688888" y="0"/>
                </a:lnTo>
                <a:lnTo>
                  <a:pt x="8688888" y="5821556"/>
                </a:lnTo>
                <a:lnTo>
                  <a:pt x="0" y="5821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300862" y="1616826"/>
            <a:ext cx="3712919" cy="5350293"/>
          </a:xfrm>
          <a:custGeom>
            <a:avLst/>
            <a:gdLst/>
            <a:ahLst/>
            <a:cxnLst/>
            <a:rect l="l" t="t" r="r" b="b"/>
            <a:pathLst>
              <a:path w="3712919" h="5350293">
                <a:moveTo>
                  <a:pt x="0" y="0"/>
                </a:moveTo>
                <a:lnTo>
                  <a:pt x="3712919" y="0"/>
                </a:lnTo>
                <a:lnTo>
                  <a:pt x="3712919" y="5350293"/>
                </a:lnTo>
                <a:lnTo>
                  <a:pt x="0" y="53502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582366" y="1414274"/>
            <a:ext cx="2898018" cy="5552845"/>
          </a:xfrm>
          <a:custGeom>
            <a:avLst/>
            <a:gdLst/>
            <a:ahLst/>
            <a:cxnLst/>
            <a:rect l="l" t="t" r="r" b="b"/>
            <a:pathLst>
              <a:path w="2898018" h="5552845">
                <a:moveTo>
                  <a:pt x="0" y="0"/>
                </a:moveTo>
                <a:lnTo>
                  <a:pt x="2898017" y="0"/>
                </a:lnTo>
                <a:lnTo>
                  <a:pt x="2898017" y="5552845"/>
                </a:lnTo>
                <a:lnTo>
                  <a:pt x="0" y="55528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4215" t="-7320" r="-25380" b="-5255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500968" y="1414274"/>
            <a:ext cx="8303320" cy="5552845"/>
          </a:xfrm>
          <a:custGeom>
            <a:avLst/>
            <a:gdLst/>
            <a:ahLst/>
            <a:cxnLst/>
            <a:rect l="l" t="t" r="r" b="b"/>
            <a:pathLst>
              <a:path w="8303320" h="5552845">
                <a:moveTo>
                  <a:pt x="0" y="0"/>
                </a:moveTo>
                <a:lnTo>
                  <a:pt x="8303320" y="0"/>
                </a:lnTo>
                <a:lnTo>
                  <a:pt x="8303320" y="5552845"/>
                </a:lnTo>
                <a:lnTo>
                  <a:pt x="0" y="55528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357118" y="3372317"/>
            <a:ext cx="3766259" cy="4963533"/>
          </a:xfrm>
          <a:custGeom>
            <a:avLst/>
            <a:gdLst/>
            <a:ahLst/>
            <a:cxnLst/>
            <a:rect l="l" t="t" r="r" b="b"/>
            <a:pathLst>
              <a:path w="3766259" h="4963533">
                <a:moveTo>
                  <a:pt x="0" y="0"/>
                </a:moveTo>
                <a:lnTo>
                  <a:pt x="3766258" y="0"/>
                </a:lnTo>
                <a:lnTo>
                  <a:pt x="3766258" y="4963533"/>
                </a:lnTo>
                <a:lnTo>
                  <a:pt x="0" y="496353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960075" y="9358101"/>
            <a:ext cx="2715047" cy="697017"/>
          </a:xfrm>
          <a:custGeom>
            <a:avLst/>
            <a:gdLst/>
            <a:ahLst/>
            <a:cxnLst/>
            <a:rect l="l" t="t" r="r" b="b"/>
            <a:pathLst>
              <a:path w="2715047" h="697017">
                <a:moveTo>
                  <a:pt x="0" y="0"/>
                </a:moveTo>
                <a:lnTo>
                  <a:pt x="2715047" y="0"/>
                </a:lnTo>
                <a:lnTo>
                  <a:pt x="2715047" y="697017"/>
                </a:lnTo>
                <a:lnTo>
                  <a:pt x="0" y="6970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7059731" y="7014744"/>
            <a:ext cx="3943287" cy="934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9"/>
              </a:lnSpc>
            </a:pPr>
            <a:r>
              <a:rPr lang="en-US" sz="3099" spc="-68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Service in messengers and social networks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8071001"/>
            <a:ext cx="4804326" cy="934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9"/>
              </a:lnSpc>
            </a:pPr>
            <a:r>
              <a:rPr lang="en-US" sz="3099" spc="-68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Service on the site, in the Internet- and mobile-banking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592502" y="8071001"/>
            <a:ext cx="4666798" cy="934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9"/>
              </a:lnSpc>
            </a:pPr>
            <a:r>
              <a:rPr lang="en-US" sz="3099" spc="-68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rPr>
              <a:t>Workplace of an employee of the bank Contact Center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693815" y="613092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ИНТЕГРИРОВАННЫЙ ОНЛАЙН-КОНСУЛЬТАНТ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A0E">
                <a:alpha val="100000"/>
              </a:srgbClr>
            </a:gs>
            <a:gs pos="100000">
              <a:srgbClr val="FF91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948929" flipV="1">
            <a:off x="10518445" y="-2848787"/>
            <a:ext cx="10423508" cy="10442495"/>
          </a:xfrm>
          <a:custGeom>
            <a:avLst/>
            <a:gdLst/>
            <a:ahLst/>
            <a:cxnLst/>
            <a:rect l="l" t="t" r="r" b="b"/>
            <a:pathLst>
              <a:path w="10423508" h="10442495">
                <a:moveTo>
                  <a:pt x="0" y="10442495"/>
                </a:moveTo>
                <a:lnTo>
                  <a:pt x="10423509" y="10442495"/>
                </a:lnTo>
                <a:lnTo>
                  <a:pt x="10423509" y="0"/>
                </a:lnTo>
                <a:lnTo>
                  <a:pt x="0" y="0"/>
                </a:lnTo>
                <a:lnTo>
                  <a:pt x="0" y="10442495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679400" y="573405"/>
            <a:ext cx="9904781" cy="910590"/>
            <a:chOff x="0" y="0"/>
            <a:chExt cx="2608667" cy="23982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08667" cy="239826"/>
            </a:xfrm>
            <a:custGeom>
              <a:avLst/>
              <a:gdLst/>
              <a:ahLst/>
              <a:cxnLst/>
              <a:rect l="l" t="t" r="r" b="b"/>
              <a:pathLst>
                <a:path w="2608667" h="239826">
                  <a:moveTo>
                    <a:pt x="39863" y="0"/>
                  </a:moveTo>
                  <a:lnTo>
                    <a:pt x="2568803" y="0"/>
                  </a:lnTo>
                  <a:cubicBezTo>
                    <a:pt x="2579376" y="0"/>
                    <a:pt x="2589515" y="4200"/>
                    <a:pt x="2596991" y="11676"/>
                  </a:cubicBezTo>
                  <a:cubicBezTo>
                    <a:pt x="2604467" y="19152"/>
                    <a:pt x="2608667" y="29291"/>
                    <a:pt x="2608667" y="39863"/>
                  </a:cubicBezTo>
                  <a:lnTo>
                    <a:pt x="2608667" y="199963"/>
                  </a:lnTo>
                  <a:cubicBezTo>
                    <a:pt x="2608667" y="210535"/>
                    <a:pt x="2604467" y="220675"/>
                    <a:pt x="2596991" y="228150"/>
                  </a:cubicBezTo>
                  <a:cubicBezTo>
                    <a:pt x="2589515" y="235626"/>
                    <a:pt x="2579376" y="239826"/>
                    <a:pt x="2568803" y="239826"/>
                  </a:cubicBezTo>
                  <a:lnTo>
                    <a:pt x="39863" y="239826"/>
                  </a:lnTo>
                  <a:cubicBezTo>
                    <a:pt x="29291" y="239826"/>
                    <a:pt x="19152" y="235626"/>
                    <a:pt x="11676" y="228150"/>
                  </a:cubicBezTo>
                  <a:cubicBezTo>
                    <a:pt x="4200" y="220675"/>
                    <a:pt x="0" y="210535"/>
                    <a:pt x="0" y="199963"/>
                  </a:cubicBezTo>
                  <a:lnTo>
                    <a:pt x="0" y="39863"/>
                  </a:lnTo>
                  <a:cubicBezTo>
                    <a:pt x="0" y="29291"/>
                    <a:pt x="4200" y="19152"/>
                    <a:pt x="11676" y="11676"/>
                  </a:cubicBezTo>
                  <a:cubicBezTo>
                    <a:pt x="19152" y="4200"/>
                    <a:pt x="29291" y="0"/>
                    <a:pt x="3986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>
              <a:noFill/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161925"/>
              <a:ext cx="2608667" cy="4017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spc="-87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CONTENT MANAGEMENT SYSTEM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739299" y="1483995"/>
            <a:ext cx="6910355" cy="4919413"/>
            <a:chOff x="0" y="0"/>
            <a:chExt cx="2906849" cy="206935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06850" cy="2069357"/>
            </a:xfrm>
            <a:custGeom>
              <a:avLst/>
              <a:gdLst/>
              <a:ahLst/>
              <a:cxnLst/>
              <a:rect l="l" t="t" r="r" b="b"/>
              <a:pathLst>
                <a:path w="2906850" h="2069357">
                  <a:moveTo>
                    <a:pt x="25768" y="0"/>
                  </a:moveTo>
                  <a:lnTo>
                    <a:pt x="2881082" y="0"/>
                  </a:lnTo>
                  <a:cubicBezTo>
                    <a:pt x="2895313" y="0"/>
                    <a:pt x="2906850" y="11537"/>
                    <a:pt x="2906850" y="25768"/>
                  </a:cubicBezTo>
                  <a:lnTo>
                    <a:pt x="2906850" y="2043590"/>
                  </a:lnTo>
                  <a:cubicBezTo>
                    <a:pt x="2906850" y="2057821"/>
                    <a:pt x="2895313" y="2069357"/>
                    <a:pt x="2881082" y="2069357"/>
                  </a:cubicBezTo>
                  <a:lnTo>
                    <a:pt x="25768" y="2069357"/>
                  </a:lnTo>
                  <a:cubicBezTo>
                    <a:pt x="11537" y="2069357"/>
                    <a:pt x="0" y="2057821"/>
                    <a:pt x="0" y="2043590"/>
                  </a:cubicBezTo>
                  <a:lnTo>
                    <a:pt x="0" y="25768"/>
                  </a:lnTo>
                  <a:cubicBezTo>
                    <a:pt x="0" y="11537"/>
                    <a:pt x="11537" y="0"/>
                    <a:pt x="25768" y="0"/>
                  </a:cubicBezTo>
                  <a:close/>
                </a:path>
              </a:pathLst>
            </a:custGeom>
            <a:blipFill>
              <a:blip r:embed="rId4"/>
              <a:stretch>
                <a:fillRect l="-2664" t="-2655" r="-1169" b="-4193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768730" y="1483995"/>
            <a:ext cx="6910355" cy="4919413"/>
            <a:chOff x="0" y="0"/>
            <a:chExt cx="2906849" cy="20693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06850" cy="2069357"/>
            </a:xfrm>
            <a:custGeom>
              <a:avLst/>
              <a:gdLst/>
              <a:ahLst/>
              <a:cxnLst/>
              <a:rect l="l" t="t" r="r" b="b"/>
              <a:pathLst>
                <a:path w="2906850" h="2069357">
                  <a:moveTo>
                    <a:pt x="25768" y="0"/>
                  </a:moveTo>
                  <a:lnTo>
                    <a:pt x="2881082" y="0"/>
                  </a:lnTo>
                  <a:cubicBezTo>
                    <a:pt x="2895313" y="0"/>
                    <a:pt x="2906850" y="11537"/>
                    <a:pt x="2906850" y="25768"/>
                  </a:cubicBezTo>
                  <a:lnTo>
                    <a:pt x="2906850" y="2043590"/>
                  </a:lnTo>
                  <a:cubicBezTo>
                    <a:pt x="2906850" y="2057821"/>
                    <a:pt x="2895313" y="2069357"/>
                    <a:pt x="2881082" y="2069357"/>
                  </a:cubicBezTo>
                  <a:lnTo>
                    <a:pt x="25768" y="2069357"/>
                  </a:lnTo>
                  <a:cubicBezTo>
                    <a:pt x="11537" y="2069357"/>
                    <a:pt x="0" y="2057821"/>
                    <a:pt x="0" y="2043590"/>
                  </a:cubicBezTo>
                  <a:lnTo>
                    <a:pt x="0" y="25768"/>
                  </a:lnTo>
                  <a:cubicBezTo>
                    <a:pt x="0" y="11537"/>
                    <a:pt x="11537" y="0"/>
                    <a:pt x="25768" y="0"/>
                  </a:cubicBezTo>
                  <a:close/>
                </a:path>
              </a:pathLst>
            </a:custGeom>
            <a:blipFill>
              <a:blip r:embed="rId5"/>
              <a:stretch>
                <a:fillRect l="-8505" t="-7428" r="-5934" b="-10067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5754015" y="4984973"/>
            <a:ext cx="6910355" cy="4919413"/>
            <a:chOff x="0" y="0"/>
            <a:chExt cx="2906849" cy="206935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906850" cy="2069357"/>
            </a:xfrm>
            <a:custGeom>
              <a:avLst/>
              <a:gdLst/>
              <a:ahLst/>
              <a:cxnLst/>
              <a:rect l="l" t="t" r="r" b="b"/>
              <a:pathLst>
                <a:path w="2906850" h="2069357">
                  <a:moveTo>
                    <a:pt x="25768" y="0"/>
                  </a:moveTo>
                  <a:lnTo>
                    <a:pt x="2881082" y="0"/>
                  </a:lnTo>
                  <a:cubicBezTo>
                    <a:pt x="2895313" y="0"/>
                    <a:pt x="2906850" y="11537"/>
                    <a:pt x="2906850" y="25768"/>
                  </a:cubicBezTo>
                  <a:lnTo>
                    <a:pt x="2906850" y="2043590"/>
                  </a:lnTo>
                  <a:cubicBezTo>
                    <a:pt x="2906850" y="2057821"/>
                    <a:pt x="2895313" y="2069357"/>
                    <a:pt x="2881082" y="2069357"/>
                  </a:cubicBezTo>
                  <a:lnTo>
                    <a:pt x="25768" y="2069357"/>
                  </a:lnTo>
                  <a:cubicBezTo>
                    <a:pt x="11537" y="2069357"/>
                    <a:pt x="0" y="2057821"/>
                    <a:pt x="0" y="2043590"/>
                  </a:cubicBezTo>
                  <a:lnTo>
                    <a:pt x="0" y="25768"/>
                  </a:lnTo>
                  <a:cubicBezTo>
                    <a:pt x="0" y="11537"/>
                    <a:pt x="11537" y="0"/>
                    <a:pt x="25768" y="0"/>
                  </a:cubicBezTo>
                  <a:close/>
                </a:path>
              </a:pathLst>
            </a:custGeom>
            <a:blipFill>
              <a:blip r:embed="rId6"/>
              <a:stretch>
                <a:fillRect l="-3183" t="-4636" r="-2216" b="-3643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12" name="Freeform 12"/>
          <p:cNvSpPr/>
          <p:nvPr/>
        </p:nvSpPr>
        <p:spPr>
          <a:xfrm>
            <a:off x="1609340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0743" t="-43889" r="-20227" b="-41064"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A0E">
                <a:alpha val="100000"/>
              </a:srgbClr>
            </a:gs>
            <a:gs pos="100000">
              <a:srgbClr val="FF91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46921" y="1325783"/>
            <a:ext cx="6774648" cy="4572844"/>
            <a:chOff x="0" y="0"/>
            <a:chExt cx="1768453" cy="11936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68453" cy="1193694"/>
            </a:xfrm>
            <a:custGeom>
              <a:avLst/>
              <a:gdLst/>
              <a:ahLst/>
              <a:cxnLst/>
              <a:rect l="l" t="t" r="r" b="b"/>
              <a:pathLst>
                <a:path w="1768453" h="1193694">
                  <a:moveTo>
                    <a:pt x="26284" y="0"/>
                  </a:moveTo>
                  <a:lnTo>
                    <a:pt x="1742169" y="0"/>
                  </a:lnTo>
                  <a:cubicBezTo>
                    <a:pt x="1749140" y="0"/>
                    <a:pt x="1755825" y="2769"/>
                    <a:pt x="1760754" y="7698"/>
                  </a:cubicBezTo>
                  <a:cubicBezTo>
                    <a:pt x="1765683" y="12628"/>
                    <a:pt x="1768453" y="19313"/>
                    <a:pt x="1768453" y="26284"/>
                  </a:cubicBezTo>
                  <a:lnTo>
                    <a:pt x="1768453" y="1167410"/>
                  </a:lnTo>
                  <a:cubicBezTo>
                    <a:pt x="1768453" y="1181926"/>
                    <a:pt x="1756685" y="1193694"/>
                    <a:pt x="1742169" y="1193694"/>
                  </a:cubicBezTo>
                  <a:lnTo>
                    <a:pt x="26284" y="1193694"/>
                  </a:lnTo>
                  <a:cubicBezTo>
                    <a:pt x="19313" y="1193694"/>
                    <a:pt x="12628" y="1190925"/>
                    <a:pt x="7698" y="1185996"/>
                  </a:cubicBezTo>
                  <a:cubicBezTo>
                    <a:pt x="2769" y="1181067"/>
                    <a:pt x="0" y="1174381"/>
                    <a:pt x="0" y="1167410"/>
                  </a:cubicBezTo>
                  <a:lnTo>
                    <a:pt x="0" y="26284"/>
                  </a:lnTo>
                  <a:cubicBezTo>
                    <a:pt x="0" y="19313"/>
                    <a:pt x="2769" y="12628"/>
                    <a:pt x="7698" y="7698"/>
                  </a:cubicBezTo>
                  <a:cubicBezTo>
                    <a:pt x="12628" y="2769"/>
                    <a:pt x="19313" y="0"/>
                    <a:pt x="26284" y="0"/>
                  </a:cubicBezTo>
                  <a:close/>
                </a:path>
              </a:pathLst>
            </a:custGeom>
            <a:blipFill>
              <a:blip r:embed="rId2"/>
              <a:stretch>
                <a:fillRect r="-5565" b="-13085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4" name="Group 4"/>
          <p:cNvGrpSpPr/>
          <p:nvPr/>
        </p:nvGrpSpPr>
        <p:grpSpPr>
          <a:xfrm>
            <a:off x="10744654" y="1325783"/>
            <a:ext cx="6774648" cy="4572844"/>
            <a:chOff x="0" y="0"/>
            <a:chExt cx="1768453" cy="119369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768453" cy="1193694"/>
            </a:xfrm>
            <a:custGeom>
              <a:avLst/>
              <a:gdLst/>
              <a:ahLst/>
              <a:cxnLst/>
              <a:rect l="l" t="t" r="r" b="b"/>
              <a:pathLst>
                <a:path w="1768453" h="1193694">
                  <a:moveTo>
                    <a:pt x="26284" y="0"/>
                  </a:moveTo>
                  <a:lnTo>
                    <a:pt x="1742169" y="0"/>
                  </a:lnTo>
                  <a:cubicBezTo>
                    <a:pt x="1749140" y="0"/>
                    <a:pt x="1755825" y="2769"/>
                    <a:pt x="1760754" y="7698"/>
                  </a:cubicBezTo>
                  <a:cubicBezTo>
                    <a:pt x="1765683" y="12628"/>
                    <a:pt x="1768453" y="19313"/>
                    <a:pt x="1768453" y="26284"/>
                  </a:cubicBezTo>
                  <a:lnTo>
                    <a:pt x="1768453" y="1167410"/>
                  </a:lnTo>
                  <a:cubicBezTo>
                    <a:pt x="1768453" y="1181926"/>
                    <a:pt x="1756685" y="1193694"/>
                    <a:pt x="1742169" y="1193694"/>
                  </a:cubicBezTo>
                  <a:lnTo>
                    <a:pt x="26284" y="1193694"/>
                  </a:lnTo>
                  <a:cubicBezTo>
                    <a:pt x="19313" y="1193694"/>
                    <a:pt x="12628" y="1190925"/>
                    <a:pt x="7698" y="1185996"/>
                  </a:cubicBezTo>
                  <a:cubicBezTo>
                    <a:pt x="2769" y="1181067"/>
                    <a:pt x="0" y="1174381"/>
                    <a:pt x="0" y="1167410"/>
                  </a:cubicBezTo>
                  <a:lnTo>
                    <a:pt x="0" y="26284"/>
                  </a:lnTo>
                  <a:cubicBezTo>
                    <a:pt x="0" y="19313"/>
                    <a:pt x="2769" y="12628"/>
                    <a:pt x="7698" y="7698"/>
                  </a:cubicBezTo>
                  <a:cubicBezTo>
                    <a:pt x="12628" y="2769"/>
                    <a:pt x="19313" y="0"/>
                    <a:pt x="26284" y="0"/>
                  </a:cubicBezTo>
                  <a:close/>
                </a:path>
              </a:pathLst>
            </a:custGeom>
            <a:blipFill>
              <a:blip r:embed="rId3"/>
              <a:stretch>
                <a:fillRect b="-7306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6" name="Freeform 6"/>
          <p:cNvSpPr/>
          <p:nvPr/>
        </p:nvSpPr>
        <p:spPr>
          <a:xfrm rot="-3711573" flipV="1">
            <a:off x="-1789210" y="-926578"/>
            <a:ext cx="10423508" cy="10442495"/>
          </a:xfrm>
          <a:custGeom>
            <a:avLst/>
            <a:gdLst/>
            <a:ahLst/>
            <a:cxnLst/>
            <a:rect l="l" t="t" r="r" b="b"/>
            <a:pathLst>
              <a:path w="10423508" h="10442495">
                <a:moveTo>
                  <a:pt x="0" y="10442495"/>
                </a:moveTo>
                <a:lnTo>
                  <a:pt x="10423508" y="10442495"/>
                </a:lnTo>
                <a:lnTo>
                  <a:pt x="10423508" y="0"/>
                </a:lnTo>
                <a:lnTo>
                  <a:pt x="0" y="0"/>
                </a:lnTo>
                <a:lnTo>
                  <a:pt x="0" y="10442495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796396" y="5363207"/>
            <a:ext cx="6774648" cy="4572844"/>
            <a:chOff x="0" y="0"/>
            <a:chExt cx="1768453" cy="119369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68453" cy="1193694"/>
            </a:xfrm>
            <a:custGeom>
              <a:avLst/>
              <a:gdLst/>
              <a:ahLst/>
              <a:cxnLst/>
              <a:rect l="l" t="t" r="r" b="b"/>
              <a:pathLst>
                <a:path w="1768453" h="1193694">
                  <a:moveTo>
                    <a:pt x="26284" y="0"/>
                  </a:moveTo>
                  <a:lnTo>
                    <a:pt x="1742169" y="0"/>
                  </a:lnTo>
                  <a:cubicBezTo>
                    <a:pt x="1749140" y="0"/>
                    <a:pt x="1755825" y="2769"/>
                    <a:pt x="1760754" y="7698"/>
                  </a:cubicBezTo>
                  <a:cubicBezTo>
                    <a:pt x="1765683" y="12628"/>
                    <a:pt x="1768453" y="19313"/>
                    <a:pt x="1768453" y="26284"/>
                  </a:cubicBezTo>
                  <a:lnTo>
                    <a:pt x="1768453" y="1167410"/>
                  </a:lnTo>
                  <a:cubicBezTo>
                    <a:pt x="1768453" y="1181926"/>
                    <a:pt x="1756685" y="1193694"/>
                    <a:pt x="1742169" y="1193694"/>
                  </a:cubicBezTo>
                  <a:lnTo>
                    <a:pt x="26284" y="1193694"/>
                  </a:lnTo>
                  <a:cubicBezTo>
                    <a:pt x="19313" y="1193694"/>
                    <a:pt x="12628" y="1190925"/>
                    <a:pt x="7698" y="1185996"/>
                  </a:cubicBezTo>
                  <a:cubicBezTo>
                    <a:pt x="2769" y="1181067"/>
                    <a:pt x="0" y="1174381"/>
                    <a:pt x="0" y="1167410"/>
                  </a:cubicBezTo>
                  <a:lnTo>
                    <a:pt x="0" y="26284"/>
                  </a:lnTo>
                  <a:cubicBezTo>
                    <a:pt x="0" y="19313"/>
                    <a:pt x="2769" y="12628"/>
                    <a:pt x="7698" y="7698"/>
                  </a:cubicBezTo>
                  <a:cubicBezTo>
                    <a:pt x="12628" y="2769"/>
                    <a:pt x="19313" y="0"/>
                    <a:pt x="26284" y="0"/>
                  </a:cubicBezTo>
                  <a:close/>
                </a:path>
              </a:pathLst>
            </a:custGeom>
            <a:blipFill>
              <a:blip r:embed="rId6"/>
              <a:stretch>
                <a:fillRect b="-7123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8237463" y="5363207"/>
            <a:ext cx="6774648" cy="4572844"/>
            <a:chOff x="0" y="0"/>
            <a:chExt cx="1768453" cy="119369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68453" cy="1193694"/>
            </a:xfrm>
            <a:custGeom>
              <a:avLst/>
              <a:gdLst/>
              <a:ahLst/>
              <a:cxnLst/>
              <a:rect l="l" t="t" r="r" b="b"/>
              <a:pathLst>
                <a:path w="1768453" h="1193694">
                  <a:moveTo>
                    <a:pt x="26284" y="0"/>
                  </a:moveTo>
                  <a:lnTo>
                    <a:pt x="1742169" y="0"/>
                  </a:lnTo>
                  <a:cubicBezTo>
                    <a:pt x="1749140" y="0"/>
                    <a:pt x="1755825" y="2769"/>
                    <a:pt x="1760754" y="7698"/>
                  </a:cubicBezTo>
                  <a:cubicBezTo>
                    <a:pt x="1765683" y="12628"/>
                    <a:pt x="1768453" y="19313"/>
                    <a:pt x="1768453" y="26284"/>
                  </a:cubicBezTo>
                  <a:lnTo>
                    <a:pt x="1768453" y="1167410"/>
                  </a:lnTo>
                  <a:cubicBezTo>
                    <a:pt x="1768453" y="1181926"/>
                    <a:pt x="1756685" y="1193694"/>
                    <a:pt x="1742169" y="1193694"/>
                  </a:cubicBezTo>
                  <a:lnTo>
                    <a:pt x="26284" y="1193694"/>
                  </a:lnTo>
                  <a:cubicBezTo>
                    <a:pt x="19313" y="1193694"/>
                    <a:pt x="12628" y="1190925"/>
                    <a:pt x="7698" y="1185996"/>
                  </a:cubicBezTo>
                  <a:cubicBezTo>
                    <a:pt x="2769" y="1181067"/>
                    <a:pt x="0" y="1174381"/>
                    <a:pt x="0" y="1167410"/>
                  </a:cubicBezTo>
                  <a:lnTo>
                    <a:pt x="0" y="26284"/>
                  </a:lnTo>
                  <a:cubicBezTo>
                    <a:pt x="0" y="19313"/>
                    <a:pt x="2769" y="12628"/>
                    <a:pt x="7698" y="7698"/>
                  </a:cubicBezTo>
                  <a:cubicBezTo>
                    <a:pt x="12628" y="2769"/>
                    <a:pt x="19313" y="0"/>
                    <a:pt x="26284" y="0"/>
                  </a:cubicBezTo>
                  <a:close/>
                </a:path>
              </a:pathLst>
            </a:custGeom>
            <a:blipFill>
              <a:blip r:embed="rId7"/>
              <a:stretch>
                <a:fillRect b="-7306"/>
              </a:stretch>
            </a:blipFill>
            <a:ln w="28575" cap="rnd">
              <a:gradFill>
                <a:gsLst>
                  <a:gs pos="0">
                    <a:srgbClr val="FF6A0E">
                      <a:alpha val="100000"/>
                    </a:srgbClr>
                  </a:gs>
                  <a:gs pos="100000">
                    <a:srgbClr val="FF9100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prstDash val="solid"/>
              <a:round/>
            </a:ln>
          </p:spPr>
        </p:sp>
      </p:grpSp>
      <p:sp>
        <p:nvSpPr>
          <p:cNvPr id="11" name="Freeform 11"/>
          <p:cNvSpPr/>
          <p:nvPr/>
        </p:nvSpPr>
        <p:spPr>
          <a:xfrm>
            <a:off x="16093409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0743" t="-43889" r="-20227" b="-41064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416024" y="457200"/>
            <a:ext cx="9376598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CONTENT MANAGEMENT SYSTEM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48034" y="2844759"/>
            <a:ext cx="14062097" cy="4807585"/>
            <a:chOff x="0" y="0"/>
            <a:chExt cx="18749463" cy="6410113"/>
          </a:xfrm>
        </p:grpSpPr>
        <p:sp>
          <p:nvSpPr>
            <p:cNvPr id="3" name="TextBox 3"/>
            <p:cNvSpPr txBox="1"/>
            <p:nvPr/>
          </p:nvSpPr>
          <p:spPr>
            <a:xfrm>
              <a:off x="322763" y="-123825"/>
              <a:ext cx="18426700" cy="65339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Advanced product selection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Online ordering of products in one step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Deep-linking technology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Using Single Sign-On (SSO) Technology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Content Management System (CMS)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Online consultant and intelligent assistant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High safety standards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Individual responsive web design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Possibility of integration with other bank solutions</a:t>
              </a:r>
            </a:p>
          </p:txBody>
        </p:sp>
        <p:grpSp>
          <p:nvGrpSpPr>
            <p:cNvPr id="4" name="Group 4"/>
            <p:cNvGrpSpPr/>
            <p:nvPr/>
          </p:nvGrpSpPr>
          <p:grpSpPr>
            <a:xfrm rot="-5400000">
              <a:off x="-3800" y="165949"/>
              <a:ext cx="200079" cy="192479"/>
              <a:chOff x="0" y="0"/>
              <a:chExt cx="43219" cy="4157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 rot="-5400000">
              <a:off x="-3800" y="896224"/>
              <a:ext cx="200079" cy="192479"/>
              <a:chOff x="0" y="0"/>
              <a:chExt cx="43219" cy="41577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-5400000">
              <a:off x="-3800" y="1629703"/>
              <a:ext cx="200079" cy="192479"/>
              <a:chOff x="0" y="0"/>
              <a:chExt cx="43219" cy="41577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5400000">
              <a:off x="-3800" y="3042657"/>
              <a:ext cx="200079" cy="192479"/>
              <a:chOff x="0" y="0"/>
              <a:chExt cx="43219" cy="41577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 rot="-5400000">
              <a:off x="-3800" y="5237193"/>
              <a:ext cx="200079" cy="192479"/>
              <a:chOff x="0" y="0"/>
              <a:chExt cx="43219" cy="41577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 rot="-5400000">
              <a:off x="-3800" y="5958870"/>
              <a:ext cx="200079" cy="192479"/>
              <a:chOff x="0" y="0"/>
              <a:chExt cx="43219" cy="41577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 rot="-5400000">
              <a:off x="-3800" y="2363182"/>
              <a:ext cx="200079" cy="192479"/>
              <a:chOff x="0" y="0"/>
              <a:chExt cx="43219" cy="41577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 rot="-5400000">
              <a:off x="-3800" y="3770235"/>
              <a:ext cx="200079" cy="192479"/>
              <a:chOff x="0" y="0"/>
              <a:chExt cx="43219" cy="41577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 rot="-5400000">
              <a:off x="-3800" y="4503714"/>
              <a:ext cx="200079" cy="192479"/>
              <a:chOff x="0" y="0"/>
              <a:chExt cx="43219" cy="41577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31" name="TextBox 31"/>
          <p:cNvSpPr txBox="1"/>
          <p:nvPr/>
        </p:nvSpPr>
        <p:spPr>
          <a:xfrm>
            <a:off x="1848034" y="1562377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BENEFITS OF USING</a:t>
            </a:r>
          </a:p>
        </p:txBody>
      </p:sp>
      <p:sp>
        <p:nvSpPr>
          <p:cNvPr id="32" name="Freeform 32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33" name="AutoShape 33"/>
          <p:cNvSpPr/>
          <p:nvPr/>
        </p:nvSpPr>
        <p:spPr>
          <a:xfrm flipV="1">
            <a:off x="679501" y="0"/>
            <a:ext cx="0" cy="11119792"/>
          </a:xfrm>
          <a:prstGeom prst="line">
            <a:avLst/>
          </a:prstGeom>
          <a:ln w="9525" cap="flat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34" name="AutoShape 34"/>
          <p:cNvSpPr/>
          <p:nvPr/>
        </p:nvSpPr>
        <p:spPr>
          <a:xfrm>
            <a:off x="679501" y="8780402"/>
            <a:ext cx="18049632" cy="0"/>
          </a:xfrm>
          <a:prstGeom prst="line">
            <a:avLst/>
          </a:prstGeom>
          <a:ln w="9525" cap="flat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35" name="Freeform 35"/>
          <p:cNvSpPr/>
          <p:nvPr/>
        </p:nvSpPr>
        <p:spPr>
          <a:xfrm>
            <a:off x="15643883" y="508862"/>
            <a:ext cx="1615417" cy="1642291"/>
          </a:xfrm>
          <a:custGeom>
            <a:avLst/>
            <a:gdLst/>
            <a:ahLst/>
            <a:cxnLst/>
            <a:rect l="l" t="t" r="r" b="b"/>
            <a:pathLst>
              <a:path w="1615417" h="1642291">
                <a:moveTo>
                  <a:pt x="0" y="0"/>
                </a:moveTo>
                <a:lnTo>
                  <a:pt x="1615417" y="0"/>
                </a:lnTo>
                <a:lnTo>
                  <a:pt x="1615417" y="1642291"/>
                </a:lnTo>
                <a:lnTo>
                  <a:pt x="0" y="16422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20990" y="2062760"/>
            <a:ext cx="9446020" cy="7928158"/>
            <a:chOff x="0" y="0"/>
            <a:chExt cx="12594693" cy="10570877"/>
          </a:xfrm>
        </p:grpSpPr>
        <p:sp>
          <p:nvSpPr>
            <p:cNvPr id="4" name="Freeform 4"/>
            <p:cNvSpPr/>
            <p:nvPr/>
          </p:nvSpPr>
          <p:spPr>
            <a:xfrm>
              <a:off x="0" y="3349059"/>
              <a:ext cx="2381637" cy="3378036"/>
            </a:xfrm>
            <a:custGeom>
              <a:avLst/>
              <a:gdLst/>
              <a:ahLst/>
              <a:cxnLst/>
              <a:rect l="l" t="t" r="r" b="b"/>
              <a:pathLst>
                <a:path w="2381637" h="3378036">
                  <a:moveTo>
                    <a:pt x="0" y="0"/>
                  </a:moveTo>
                  <a:lnTo>
                    <a:pt x="2381637" y="0"/>
                  </a:lnTo>
                  <a:lnTo>
                    <a:pt x="2381637" y="3378035"/>
                  </a:lnTo>
                  <a:lnTo>
                    <a:pt x="0" y="33780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8260" t="-9876" r="-13754" b="-8461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4004534" y="0"/>
              <a:ext cx="2491000" cy="2224583"/>
            </a:xfrm>
            <a:custGeom>
              <a:avLst/>
              <a:gdLst/>
              <a:ahLst/>
              <a:cxnLst/>
              <a:rect l="l" t="t" r="r" b="b"/>
              <a:pathLst>
                <a:path w="2491000" h="2224583">
                  <a:moveTo>
                    <a:pt x="0" y="0"/>
                  </a:moveTo>
                  <a:lnTo>
                    <a:pt x="2491000" y="0"/>
                  </a:lnTo>
                  <a:lnTo>
                    <a:pt x="2491000" y="2224583"/>
                  </a:lnTo>
                  <a:lnTo>
                    <a:pt x="0" y="2224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4258429" y="8346294"/>
              <a:ext cx="2491000" cy="2224583"/>
            </a:xfrm>
            <a:custGeom>
              <a:avLst/>
              <a:gdLst/>
              <a:ahLst/>
              <a:cxnLst/>
              <a:rect l="l" t="t" r="r" b="b"/>
              <a:pathLst>
                <a:path w="2491000" h="2224583">
                  <a:moveTo>
                    <a:pt x="0" y="0"/>
                  </a:moveTo>
                  <a:lnTo>
                    <a:pt x="2491001" y="0"/>
                  </a:lnTo>
                  <a:lnTo>
                    <a:pt x="2491001" y="2224583"/>
                  </a:lnTo>
                  <a:lnTo>
                    <a:pt x="0" y="2224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8132555" y="7588310"/>
              <a:ext cx="2491000" cy="2224583"/>
            </a:xfrm>
            <a:custGeom>
              <a:avLst/>
              <a:gdLst/>
              <a:ahLst/>
              <a:cxnLst/>
              <a:rect l="l" t="t" r="r" b="b"/>
              <a:pathLst>
                <a:path w="2491000" h="2224583">
                  <a:moveTo>
                    <a:pt x="0" y="0"/>
                  </a:moveTo>
                  <a:lnTo>
                    <a:pt x="2491000" y="0"/>
                  </a:lnTo>
                  <a:lnTo>
                    <a:pt x="2491000" y="2224583"/>
                  </a:lnTo>
                  <a:lnTo>
                    <a:pt x="0" y="2224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9974627" y="3678526"/>
              <a:ext cx="2620066" cy="1610669"/>
            </a:xfrm>
            <a:custGeom>
              <a:avLst/>
              <a:gdLst/>
              <a:ahLst/>
              <a:cxnLst/>
              <a:rect l="l" t="t" r="r" b="b"/>
              <a:pathLst>
                <a:path w="2620066" h="1610669">
                  <a:moveTo>
                    <a:pt x="0" y="0"/>
                  </a:moveTo>
                  <a:lnTo>
                    <a:pt x="2620066" y="0"/>
                  </a:lnTo>
                  <a:lnTo>
                    <a:pt x="2620066" y="1610670"/>
                  </a:lnTo>
                  <a:lnTo>
                    <a:pt x="0" y="16106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3" b="-68343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10040060" y="5327081"/>
              <a:ext cx="2554633" cy="4998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94"/>
                </a:lnSpc>
              </a:pPr>
              <a:r>
                <a:rPr lang="en-US" sz="2358" spc="-5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Insurance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8295536" y="538338"/>
              <a:ext cx="2620066" cy="1564847"/>
            </a:xfrm>
            <a:custGeom>
              <a:avLst/>
              <a:gdLst/>
              <a:ahLst/>
              <a:cxnLst/>
              <a:rect l="l" t="t" r="r" b="b"/>
              <a:pathLst>
                <a:path w="2620066" h="1564847">
                  <a:moveTo>
                    <a:pt x="0" y="0"/>
                  </a:moveTo>
                  <a:lnTo>
                    <a:pt x="2620066" y="0"/>
                  </a:lnTo>
                  <a:lnTo>
                    <a:pt x="2620066" y="1564847"/>
                  </a:lnTo>
                  <a:lnTo>
                    <a:pt x="0" y="15648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909" b="-72377"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8321330" y="2139901"/>
              <a:ext cx="2561402" cy="4915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48"/>
                </a:lnSpc>
              </a:pPr>
              <a:r>
                <a:rPr lang="en-US" sz="2317" spc="-5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Insurance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4012215" y="3322989"/>
              <a:ext cx="4534806" cy="3430174"/>
            </a:xfrm>
            <a:custGeom>
              <a:avLst/>
              <a:gdLst/>
              <a:ahLst/>
              <a:cxnLst/>
              <a:rect l="l" t="t" r="r" b="b"/>
              <a:pathLst>
                <a:path w="4534806" h="3430174">
                  <a:moveTo>
                    <a:pt x="0" y="0"/>
                  </a:moveTo>
                  <a:lnTo>
                    <a:pt x="4534806" y="0"/>
                  </a:lnTo>
                  <a:lnTo>
                    <a:pt x="4534806" y="3430174"/>
                  </a:lnTo>
                  <a:lnTo>
                    <a:pt x="0" y="3430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3" name="AutoShape 13"/>
            <p:cNvSpPr/>
            <p:nvPr/>
          </p:nvSpPr>
          <p:spPr>
            <a:xfrm flipH="1" flipV="1">
              <a:off x="5250034" y="2224583"/>
              <a:ext cx="401956" cy="1098406"/>
            </a:xfrm>
            <a:prstGeom prst="line">
              <a:avLst/>
            </a:prstGeom>
            <a:ln w="53168" cap="flat">
              <a:solidFill>
                <a:srgbClr val="FF6A0E"/>
              </a:solidFill>
              <a:prstDash val="solid"/>
              <a:headEnd type="none" w="sm" len="sm"/>
              <a:tailEnd type="arrow" w="med" len="sm"/>
            </a:ln>
          </p:spPr>
        </p:sp>
        <p:sp>
          <p:nvSpPr>
            <p:cNvPr id="14" name="AutoShape 14"/>
            <p:cNvSpPr/>
            <p:nvPr/>
          </p:nvSpPr>
          <p:spPr>
            <a:xfrm flipV="1">
              <a:off x="7571765" y="2318941"/>
              <a:ext cx="756450" cy="1004048"/>
            </a:xfrm>
            <a:prstGeom prst="line">
              <a:avLst/>
            </a:prstGeom>
            <a:ln w="53168" cap="flat">
              <a:solidFill>
                <a:srgbClr val="FF6A0E"/>
              </a:solidFill>
              <a:prstDash val="solid"/>
              <a:headEnd type="none" w="sm" len="sm"/>
              <a:tailEnd type="arrow" w="med" len="sm"/>
            </a:ln>
          </p:spPr>
        </p:sp>
        <p:sp>
          <p:nvSpPr>
            <p:cNvPr id="15" name="AutoShape 15"/>
            <p:cNvSpPr/>
            <p:nvPr/>
          </p:nvSpPr>
          <p:spPr>
            <a:xfrm flipV="1">
              <a:off x="8547021" y="4773192"/>
              <a:ext cx="1145682" cy="88915"/>
            </a:xfrm>
            <a:prstGeom prst="line">
              <a:avLst/>
            </a:prstGeom>
            <a:ln w="53168" cap="flat">
              <a:solidFill>
                <a:srgbClr val="FF6A0E"/>
              </a:solidFill>
              <a:prstDash val="solid"/>
              <a:headEnd type="none" w="sm" len="sm"/>
              <a:tailEnd type="arrow" w="med" len="sm"/>
            </a:ln>
          </p:spPr>
        </p:sp>
        <p:sp>
          <p:nvSpPr>
            <p:cNvPr id="16" name="AutoShape 16"/>
            <p:cNvSpPr/>
            <p:nvPr/>
          </p:nvSpPr>
          <p:spPr>
            <a:xfrm>
              <a:off x="8363383" y="6753163"/>
              <a:ext cx="1014671" cy="835147"/>
            </a:xfrm>
            <a:prstGeom prst="line">
              <a:avLst/>
            </a:prstGeom>
            <a:ln w="53168" cap="flat">
              <a:solidFill>
                <a:srgbClr val="FF6A0E"/>
              </a:solidFill>
              <a:prstDash val="solid"/>
              <a:headEnd type="none" w="sm" len="sm"/>
              <a:tailEnd type="arrow" w="med" len="sm"/>
            </a:ln>
          </p:spPr>
        </p:sp>
        <p:sp>
          <p:nvSpPr>
            <p:cNvPr id="17" name="AutoShape 17"/>
            <p:cNvSpPr/>
            <p:nvPr/>
          </p:nvSpPr>
          <p:spPr>
            <a:xfrm flipH="1">
              <a:off x="5503930" y="6753163"/>
              <a:ext cx="373547" cy="1593131"/>
            </a:xfrm>
            <a:prstGeom prst="line">
              <a:avLst/>
            </a:prstGeom>
            <a:ln w="53168" cap="flat">
              <a:solidFill>
                <a:srgbClr val="FF6A0E"/>
              </a:solidFill>
              <a:prstDash val="solid"/>
              <a:headEnd type="none" w="sm" len="sm"/>
              <a:tailEnd type="arrow" w="med" len="sm"/>
            </a:ln>
          </p:spPr>
        </p:sp>
        <p:sp>
          <p:nvSpPr>
            <p:cNvPr id="18" name="AutoShape 18"/>
            <p:cNvSpPr/>
            <p:nvPr/>
          </p:nvSpPr>
          <p:spPr>
            <a:xfrm>
              <a:off x="2381637" y="5038076"/>
              <a:ext cx="1630578" cy="0"/>
            </a:xfrm>
            <a:prstGeom prst="line">
              <a:avLst/>
            </a:prstGeom>
            <a:ln w="53168" cap="flat">
              <a:solidFill>
                <a:srgbClr val="FF6A0E"/>
              </a:solidFill>
              <a:prstDash val="solid"/>
              <a:headEnd type="none" w="sm" len="sm"/>
              <a:tailEnd type="arrow" w="med" len="sm"/>
            </a:ln>
          </p:spPr>
        </p:sp>
      </p:grpSp>
      <p:sp>
        <p:nvSpPr>
          <p:cNvPr id="19" name="TextBox 19"/>
          <p:cNvSpPr txBox="1"/>
          <p:nvPr/>
        </p:nvSpPr>
        <p:spPr>
          <a:xfrm>
            <a:off x="4095694" y="613092"/>
            <a:ext cx="10096612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HORIZONTALLY INTEGRATED MARKETPLACE</a:t>
            </a:r>
          </a:p>
        </p:txBody>
      </p:sp>
      <p:sp>
        <p:nvSpPr>
          <p:cNvPr id="20" name="Freeform 20"/>
          <p:cNvSpPr/>
          <p:nvPr/>
        </p:nvSpPr>
        <p:spPr>
          <a:xfrm rot="-2700000">
            <a:off x="1211419" y="7830295"/>
            <a:ext cx="1526554" cy="1526554"/>
          </a:xfrm>
          <a:custGeom>
            <a:avLst/>
            <a:gdLst/>
            <a:ahLst/>
            <a:cxnLst/>
            <a:rect l="l" t="t" r="r" b="b"/>
            <a:pathLst>
              <a:path w="1526554" h="1526554">
                <a:moveTo>
                  <a:pt x="0" y="0"/>
                </a:moveTo>
                <a:lnTo>
                  <a:pt x="1526554" y="0"/>
                </a:lnTo>
                <a:lnTo>
                  <a:pt x="1526554" y="1526555"/>
                </a:lnTo>
                <a:lnTo>
                  <a:pt x="0" y="152655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21" name="Group 21"/>
          <p:cNvGrpSpPr/>
          <p:nvPr/>
        </p:nvGrpSpPr>
        <p:grpSpPr>
          <a:xfrm>
            <a:off x="7446167" y="2134319"/>
            <a:ext cx="1835902" cy="562539"/>
            <a:chOff x="0" y="0"/>
            <a:chExt cx="2447869" cy="750052"/>
          </a:xfrm>
        </p:grpSpPr>
        <p:grpSp>
          <p:nvGrpSpPr>
            <p:cNvPr id="22" name="Group 22"/>
            <p:cNvGrpSpPr/>
            <p:nvPr/>
          </p:nvGrpSpPr>
          <p:grpSpPr>
            <a:xfrm>
              <a:off x="102933" y="0"/>
              <a:ext cx="2242004" cy="684889"/>
              <a:chOff x="0" y="0"/>
              <a:chExt cx="1138978" cy="347935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138978" cy="347308"/>
              </a:xfrm>
              <a:custGeom>
                <a:avLst/>
                <a:gdLst/>
                <a:ahLst/>
                <a:cxnLst/>
                <a:rect l="l" t="t" r="r" b="b"/>
                <a:pathLst>
                  <a:path w="1138978" h="347308">
                    <a:moveTo>
                      <a:pt x="569489" y="0"/>
                    </a:moveTo>
                    <a:lnTo>
                      <a:pt x="1138978" y="347308"/>
                    </a:lnTo>
                    <a:lnTo>
                      <a:pt x="0" y="347308"/>
                    </a:lnTo>
                    <a:close/>
                  </a:path>
                </a:pathLst>
              </a:custGeom>
              <a:solidFill>
                <a:srgbClr val="BFB2BE"/>
              </a:solidFill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241150" y="99208"/>
                <a:ext cx="656677" cy="248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39"/>
                  </a:lnSpc>
                </a:pPr>
                <a:endParaRPr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0" y="90348"/>
              <a:ext cx="2447869" cy="6597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4"/>
                </a:lnSpc>
              </a:pPr>
              <a:r>
                <a:rPr lang="en-US" sz="2731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Bank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629202" y="8358897"/>
            <a:ext cx="1835902" cy="562539"/>
            <a:chOff x="0" y="0"/>
            <a:chExt cx="2447869" cy="750052"/>
          </a:xfrm>
        </p:grpSpPr>
        <p:grpSp>
          <p:nvGrpSpPr>
            <p:cNvPr id="27" name="Group 27"/>
            <p:cNvGrpSpPr/>
            <p:nvPr/>
          </p:nvGrpSpPr>
          <p:grpSpPr>
            <a:xfrm>
              <a:off x="102933" y="0"/>
              <a:ext cx="2242004" cy="684889"/>
              <a:chOff x="0" y="0"/>
              <a:chExt cx="1138978" cy="347935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1138978" cy="347308"/>
              </a:xfrm>
              <a:custGeom>
                <a:avLst/>
                <a:gdLst/>
                <a:ahLst/>
                <a:cxnLst/>
                <a:rect l="l" t="t" r="r" b="b"/>
                <a:pathLst>
                  <a:path w="1138978" h="347308">
                    <a:moveTo>
                      <a:pt x="569489" y="0"/>
                    </a:moveTo>
                    <a:lnTo>
                      <a:pt x="1138978" y="347308"/>
                    </a:lnTo>
                    <a:lnTo>
                      <a:pt x="0" y="347308"/>
                    </a:lnTo>
                    <a:close/>
                  </a:path>
                </a:pathLst>
              </a:custGeom>
              <a:solidFill>
                <a:srgbClr val="BFB2BE"/>
              </a:solidFill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241150" y="99208"/>
                <a:ext cx="656677" cy="248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39"/>
                  </a:lnSpc>
                </a:pPr>
                <a:endParaRPr/>
              </a:p>
            </p:txBody>
          </p:sp>
        </p:grpSp>
        <p:sp>
          <p:nvSpPr>
            <p:cNvPr id="30" name="TextBox 30"/>
            <p:cNvSpPr txBox="1"/>
            <p:nvPr/>
          </p:nvSpPr>
          <p:spPr>
            <a:xfrm>
              <a:off x="0" y="90348"/>
              <a:ext cx="2447869" cy="6597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4"/>
                </a:lnSpc>
              </a:pPr>
              <a:r>
                <a:rPr lang="en-US" sz="2731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Bank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532348" y="7796358"/>
            <a:ext cx="1835902" cy="562539"/>
            <a:chOff x="0" y="0"/>
            <a:chExt cx="2447869" cy="750052"/>
          </a:xfrm>
        </p:grpSpPr>
        <p:grpSp>
          <p:nvGrpSpPr>
            <p:cNvPr id="32" name="Group 32"/>
            <p:cNvGrpSpPr/>
            <p:nvPr/>
          </p:nvGrpSpPr>
          <p:grpSpPr>
            <a:xfrm>
              <a:off x="102933" y="0"/>
              <a:ext cx="2242004" cy="684889"/>
              <a:chOff x="0" y="0"/>
              <a:chExt cx="1138978" cy="347935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1138978" cy="347308"/>
              </a:xfrm>
              <a:custGeom>
                <a:avLst/>
                <a:gdLst/>
                <a:ahLst/>
                <a:cxnLst/>
                <a:rect l="l" t="t" r="r" b="b"/>
                <a:pathLst>
                  <a:path w="1138978" h="347308">
                    <a:moveTo>
                      <a:pt x="569489" y="0"/>
                    </a:moveTo>
                    <a:lnTo>
                      <a:pt x="1138978" y="347308"/>
                    </a:lnTo>
                    <a:lnTo>
                      <a:pt x="0" y="347308"/>
                    </a:lnTo>
                    <a:close/>
                  </a:path>
                </a:pathLst>
              </a:custGeom>
              <a:solidFill>
                <a:srgbClr val="BFB2BE"/>
              </a:solidFill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241150" y="99208"/>
                <a:ext cx="656677" cy="248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39"/>
                  </a:lnSpc>
                </a:pPr>
                <a:endParaRPr/>
              </a:p>
            </p:txBody>
          </p:sp>
        </p:grpSp>
        <p:sp>
          <p:nvSpPr>
            <p:cNvPr id="35" name="TextBox 35"/>
            <p:cNvSpPr txBox="1"/>
            <p:nvPr/>
          </p:nvSpPr>
          <p:spPr>
            <a:xfrm>
              <a:off x="0" y="90348"/>
              <a:ext cx="2447869" cy="6597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24"/>
                </a:lnSpc>
              </a:pPr>
              <a:r>
                <a:rPr lang="en-US" sz="2731" spc="-81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Bank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98572" y="3084294"/>
            <a:ext cx="6630378" cy="4007594"/>
            <a:chOff x="0" y="0"/>
            <a:chExt cx="8840504" cy="5343459"/>
          </a:xfrm>
        </p:grpSpPr>
        <p:sp>
          <p:nvSpPr>
            <p:cNvPr id="3" name="TextBox 3"/>
            <p:cNvSpPr txBox="1"/>
            <p:nvPr/>
          </p:nvSpPr>
          <p:spPr>
            <a:xfrm>
              <a:off x="0" y="-133350"/>
              <a:ext cx="8840504" cy="840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899"/>
                </a:lnSpc>
              </a:pPr>
              <a:r>
                <a:rPr lang="en-US" sz="3499" spc="-104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For banks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05100" y="981220"/>
              <a:ext cx="8535404" cy="43622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39"/>
                </a:lnSpc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Reduced customer service costs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Attracting a new customer data base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Reduced advertisements costs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increased comparability of services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competition at the product and service level</a:t>
              </a:r>
            </a:p>
          </p:txBody>
        </p:sp>
        <p:grpSp>
          <p:nvGrpSpPr>
            <p:cNvPr id="5" name="Group 5"/>
            <p:cNvGrpSpPr/>
            <p:nvPr/>
          </p:nvGrpSpPr>
          <p:grpSpPr>
            <a:xfrm rot="-5400000">
              <a:off x="-9067" y="1314361"/>
              <a:ext cx="200079" cy="181946"/>
              <a:chOff x="0" y="0"/>
              <a:chExt cx="43219" cy="3930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3219" cy="39302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39302">
                    <a:moveTo>
                      <a:pt x="19651" y="0"/>
                    </a:moveTo>
                    <a:lnTo>
                      <a:pt x="23568" y="0"/>
                    </a:lnTo>
                    <a:cubicBezTo>
                      <a:pt x="34421" y="0"/>
                      <a:pt x="43219" y="8798"/>
                      <a:pt x="43219" y="19651"/>
                    </a:cubicBezTo>
                    <a:lnTo>
                      <a:pt x="43219" y="19651"/>
                    </a:lnTo>
                    <a:cubicBezTo>
                      <a:pt x="43219" y="24863"/>
                      <a:pt x="41148" y="29861"/>
                      <a:pt x="37463" y="33546"/>
                    </a:cubicBezTo>
                    <a:cubicBezTo>
                      <a:pt x="33778" y="37231"/>
                      <a:pt x="28779" y="39302"/>
                      <a:pt x="23568" y="39302"/>
                    </a:cubicBezTo>
                    <a:lnTo>
                      <a:pt x="19651" y="39302"/>
                    </a:lnTo>
                    <a:cubicBezTo>
                      <a:pt x="14439" y="39302"/>
                      <a:pt x="9441" y="37231"/>
                      <a:pt x="5756" y="33546"/>
                    </a:cubicBezTo>
                    <a:cubicBezTo>
                      <a:pt x="2070" y="29861"/>
                      <a:pt x="0" y="24863"/>
                      <a:pt x="0" y="19651"/>
                    </a:cubicBezTo>
                    <a:lnTo>
                      <a:pt x="0" y="19651"/>
                    </a:lnTo>
                    <a:cubicBezTo>
                      <a:pt x="0" y="14439"/>
                      <a:pt x="2070" y="9441"/>
                      <a:pt x="5756" y="5756"/>
                    </a:cubicBezTo>
                    <a:cubicBezTo>
                      <a:pt x="9441" y="2070"/>
                      <a:pt x="14439" y="0"/>
                      <a:pt x="19651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0" y="-47625"/>
                <a:ext cx="43219" cy="869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5400000">
              <a:off x="-9067" y="2766092"/>
              <a:ext cx="200079" cy="181946"/>
              <a:chOff x="0" y="0"/>
              <a:chExt cx="43219" cy="3930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43219" cy="39302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39302">
                    <a:moveTo>
                      <a:pt x="19651" y="0"/>
                    </a:moveTo>
                    <a:lnTo>
                      <a:pt x="23568" y="0"/>
                    </a:lnTo>
                    <a:cubicBezTo>
                      <a:pt x="34421" y="0"/>
                      <a:pt x="43219" y="8798"/>
                      <a:pt x="43219" y="19651"/>
                    </a:cubicBezTo>
                    <a:lnTo>
                      <a:pt x="43219" y="19651"/>
                    </a:lnTo>
                    <a:cubicBezTo>
                      <a:pt x="43219" y="24863"/>
                      <a:pt x="41148" y="29861"/>
                      <a:pt x="37463" y="33546"/>
                    </a:cubicBezTo>
                    <a:cubicBezTo>
                      <a:pt x="33778" y="37231"/>
                      <a:pt x="28779" y="39302"/>
                      <a:pt x="23568" y="39302"/>
                    </a:cubicBezTo>
                    <a:lnTo>
                      <a:pt x="19651" y="39302"/>
                    </a:lnTo>
                    <a:cubicBezTo>
                      <a:pt x="14439" y="39302"/>
                      <a:pt x="9441" y="37231"/>
                      <a:pt x="5756" y="33546"/>
                    </a:cubicBezTo>
                    <a:cubicBezTo>
                      <a:pt x="2070" y="29861"/>
                      <a:pt x="0" y="24863"/>
                      <a:pt x="0" y="19651"/>
                    </a:cubicBezTo>
                    <a:lnTo>
                      <a:pt x="0" y="19651"/>
                    </a:lnTo>
                    <a:cubicBezTo>
                      <a:pt x="0" y="14439"/>
                      <a:pt x="2070" y="9441"/>
                      <a:pt x="5756" y="5756"/>
                    </a:cubicBezTo>
                    <a:cubicBezTo>
                      <a:pt x="9441" y="2070"/>
                      <a:pt x="14439" y="0"/>
                      <a:pt x="19651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47625"/>
                <a:ext cx="43219" cy="869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-5400000">
              <a:off x="-9067" y="3499572"/>
              <a:ext cx="200079" cy="181946"/>
              <a:chOff x="0" y="0"/>
              <a:chExt cx="43219" cy="39302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3219" cy="39302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39302">
                    <a:moveTo>
                      <a:pt x="19651" y="0"/>
                    </a:moveTo>
                    <a:lnTo>
                      <a:pt x="23568" y="0"/>
                    </a:lnTo>
                    <a:cubicBezTo>
                      <a:pt x="34421" y="0"/>
                      <a:pt x="43219" y="8798"/>
                      <a:pt x="43219" y="19651"/>
                    </a:cubicBezTo>
                    <a:lnTo>
                      <a:pt x="43219" y="19651"/>
                    </a:lnTo>
                    <a:cubicBezTo>
                      <a:pt x="43219" y="24863"/>
                      <a:pt x="41148" y="29861"/>
                      <a:pt x="37463" y="33546"/>
                    </a:cubicBezTo>
                    <a:cubicBezTo>
                      <a:pt x="33778" y="37231"/>
                      <a:pt x="28779" y="39302"/>
                      <a:pt x="23568" y="39302"/>
                    </a:cubicBezTo>
                    <a:lnTo>
                      <a:pt x="19651" y="39302"/>
                    </a:lnTo>
                    <a:cubicBezTo>
                      <a:pt x="14439" y="39302"/>
                      <a:pt x="9441" y="37231"/>
                      <a:pt x="5756" y="33546"/>
                    </a:cubicBezTo>
                    <a:cubicBezTo>
                      <a:pt x="2070" y="29861"/>
                      <a:pt x="0" y="24863"/>
                      <a:pt x="0" y="19651"/>
                    </a:cubicBezTo>
                    <a:lnTo>
                      <a:pt x="0" y="19651"/>
                    </a:lnTo>
                    <a:cubicBezTo>
                      <a:pt x="0" y="14439"/>
                      <a:pt x="2070" y="9441"/>
                      <a:pt x="5756" y="5756"/>
                    </a:cubicBezTo>
                    <a:cubicBezTo>
                      <a:pt x="9441" y="2070"/>
                      <a:pt x="14439" y="0"/>
                      <a:pt x="19651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47625"/>
                <a:ext cx="43219" cy="869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5400000">
              <a:off x="-9067" y="4233051"/>
              <a:ext cx="200079" cy="181946"/>
              <a:chOff x="0" y="0"/>
              <a:chExt cx="43219" cy="39302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3219" cy="39302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39302">
                    <a:moveTo>
                      <a:pt x="19651" y="0"/>
                    </a:moveTo>
                    <a:lnTo>
                      <a:pt x="23568" y="0"/>
                    </a:lnTo>
                    <a:cubicBezTo>
                      <a:pt x="34421" y="0"/>
                      <a:pt x="43219" y="8798"/>
                      <a:pt x="43219" y="19651"/>
                    </a:cubicBezTo>
                    <a:lnTo>
                      <a:pt x="43219" y="19651"/>
                    </a:lnTo>
                    <a:cubicBezTo>
                      <a:pt x="43219" y="24863"/>
                      <a:pt x="41148" y="29861"/>
                      <a:pt x="37463" y="33546"/>
                    </a:cubicBezTo>
                    <a:cubicBezTo>
                      <a:pt x="33778" y="37231"/>
                      <a:pt x="28779" y="39302"/>
                      <a:pt x="23568" y="39302"/>
                    </a:cubicBezTo>
                    <a:lnTo>
                      <a:pt x="19651" y="39302"/>
                    </a:lnTo>
                    <a:cubicBezTo>
                      <a:pt x="14439" y="39302"/>
                      <a:pt x="9441" y="37231"/>
                      <a:pt x="5756" y="33546"/>
                    </a:cubicBezTo>
                    <a:cubicBezTo>
                      <a:pt x="2070" y="29861"/>
                      <a:pt x="0" y="24863"/>
                      <a:pt x="0" y="19651"/>
                    </a:cubicBezTo>
                    <a:lnTo>
                      <a:pt x="0" y="19651"/>
                    </a:lnTo>
                    <a:cubicBezTo>
                      <a:pt x="0" y="14439"/>
                      <a:pt x="2070" y="9441"/>
                      <a:pt x="5756" y="5756"/>
                    </a:cubicBezTo>
                    <a:cubicBezTo>
                      <a:pt x="9441" y="2070"/>
                      <a:pt x="14439" y="0"/>
                      <a:pt x="19651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47625"/>
                <a:ext cx="43219" cy="869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>
            <a:off x="9960631" y="3084294"/>
            <a:ext cx="7150382" cy="3464669"/>
            <a:chOff x="0" y="0"/>
            <a:chExt cx="9533842" cy="4619559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133350"/>
              <a:ext cx="9533842" cy="840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899"/>
                </a:lnSpc>
              </a:pPr>
              <a:r>
                <a:rPr lang="en-US" sz="3499" spc="-104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For customers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05100" y="981220"/>
              <a:ext cx="9228742" cy="36383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39"/>
                </a:lnSpc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Access to services 24/7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Expansion of the range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Ability to perform transactions from one site</a:t>
              </a:r>
            </a:p>
            <a:p>
              <a:pPr algn="l">
                <a:lnSpc>
                  <a:spcPts val="4339"/>
                </a:lnSpc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Increased availability of financial services</a:t>
              </a:r>
            </a:p>
            <a:p>
              <a:pPr algn="l">
                <a:lnSpc>
                  <a:spcPts val="4339"/>
                </a:lnSpc>
              </a:pPr>
              <a:endParaRPr lang="en-US" sz="3099" spc="-92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  <p:grpSp>
          <p:nvGrpSpPr>
            <p:cNvPr id="20" name="Group 20"/>
            <p:cNvGrpSpPr/>
            <p:nvPr/>
          </p:nvGrpSpPr>
          <p:grpSpPr>
            <a:xfrm rot="-5400000">
              <a:off x="-9067" y="1314361"/>
              <a:ext cx="200079" cy="181946"/>
              <a:chOff x="0" y="0"/>
              <a:chExt cx="43219" cy="39302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43219" cy="39302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39302">
                    <a:moveTo>
                      <a:pt x="19651" y="0"/>
                    </a:moveTo>
                    <a:lnTo>
                      <a:pt x="23568" y="0"/>
                    </a:lnTo>
                    <a:cubicBezTo>
                      <a:pt x="34421" y="0"/>
                      <a:pt x="43219" y="8798"/>
                      <a:pt x="43219" y="19651"/>
                    </a:cubicBezTo>
                    <a:lnTo>
                      <a:pt x="43219" y="19651"/>
                    </a:lnTo>
                    <a:cubicBezTo>
                      <a:pt x="43219" y="24863"/>
                      <a:pt x="41148" y="29861"/>
                      <a:pt x="37463" y="33546"/>
                    </a:cubicBezTo>
                    <a:cubicBezTo>
                      <a:pt x="33778" y="37231"/>
                      <a:pt x="28779" y="39302"/>
                      <a:pt x="23568" y="39302"/>
                    </a:cubicBezTo>
                    <a:lnTo>
                      <a:pt x="19651" y="39302"/>
                    </a:lnTo>
                    <a:cubicBezTo>
                      <a:pt x="14439" y="39302"/>
                      <a:pt x="9441" y="37231"/>
                      <a:pt x="5756" y="33546"/>
                    </a:cubicBezTo>
                    <a:cubicBezTo>
                      <a:pt x="2070" y="29861"/>
                      <a:pt x="0" y="24863"/>
                      <a:pt x="0" y="19651"/>
                    </a:cubicBezTo>
                    <a:lnTo>
                      <a:pt x="0" y="19651"/>
                    </a:lnTo>
                    <a:cubicBezTo>
                      <a:pt x="0" y="14439"/>
                      <a:pt x="2070" y="9441"/>
                      <a:pt x="5756" y="5756"/>
                    </a:cubicBezTo>
                    <a:cubicBezTo>
                      <a:pt x="9441" y="2070"/>
                      <a:pt x="14439" y="0"/>
                      <a:pt x="19651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47625"/>
                <a:ext cx="43219" cy="869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 rot="-5400000">
              <a:off x="-9067" y="2044636"/>
              <a:ext cx="200079" cy="181946"/>
              <a:chOff x="0" y="0"/>
              <a:chExt cx="43219" cy="39302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43219" cy="39302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39302">
                    <a:moveTo>
                      <a:pt x="19651" y="0"/>
                    </a:moveTo>
                    <a:lnTo>
                      <a:pt x="23568" y="0"/>
                    </a:lnTo>
                    <a:cubicBezTo>
                      <a:pt x="34421" y="0"/>
                      <a:pt x="43219" y="8798"/>
                      <a:pt x="43219" y="19651"/>
                    </a:cubicBezTo>
                    <a:lnTo>
                      <a:pt x="43219" y="19651"/>
                    </a:lnTo>
                    <a:cubicBezTo>
                      <a:pt x="43219" y="24863"/>
                      <a:pt x="41148" y="29861"/>
                      <a:pt x="37463" y="33546"/>
                    </a:cubicBezTo>
                    <a:cubicBezTo>
                      <a:pt x="33778" y="37231"/>
                      <a:pt x="28779" y="39302"/>
                      <a:pt x="23568" y="39302"/>
                    </a:cubicBezTo>
                    <a:lnTo>
                      <a:pt x="19651" y="39302"/>
                    </a:lnTo>
                    <a:cubicBezTo>
                      <a:pt x="14439" y="39302"/>
                      <a:pt x="9441" y="37231"/>
                      <a:pt x="5756" y="33546"/>
                    </a:cubicBezTo>
                    <a:cubicBezTo>
                      <a:pt x="2070" y="29861"/>
                      <a:pt x="0" y="24863"/>
                      <a:pt x="0" y="19651"/>
                    </a:cubicBezTo>
                    <a:lnTo>
                      <a:pt x="0" y="19651"/>
                    </a:lnTo>
                    <a:cubicBezTo>
                      <a:pt x="0" y="14439"/>
                      <a:pt x="2070" y="9441"/>
                      <a:pt x="5756" y="5756"/>
                    </a:cubicBezTo>
                    <a:cubicBezTo>
                      <a:pt x="9441" y="2070"/>
                      <a:pt x="14439" y="0"/>
                      <a:pt x="19651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47625"/>
                <a:ext cx="43219" cy="869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 rot="-5400000">
              <a:off x="-9067" y="2778115"/>
              <a:ext cx="200079" cy="181946"/>
              <a:chOff x="0" y="0"/>
              <a:chExt cx="43219" cy="39302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43219" cy="39302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39302">
                    <a:moveTo>
                      <a:pt x="19651" y="0"/>
                    </a:moveTo>
                    <a:lnTo>
                      <a:pt x="23568" y="0"/>
                    </a:lnTo>
                    <a:cubicBezTo>
                      <a:pt x="34421" y="0"/>
                      <a:pt x="43219" y="8798"/>
                      <a:pt x="43219" y="19651"/>
                    </a:cubicBezTo>
                    <a:lnTo>
                      <a:pt x="43219" y="19651"/>
                    </a:lnTo>
                    <a:cubicBezTo>
                      <a:pt x="43219" y="24863"/>
                      <a:pt x="41148" y="29861"/>
                      <a:pt x="37463" y="33546"/>
                    </a:cubicBezTo>
                    <a:cubicBezTo>
                      <a:pt x="33778" y="37231"/>
                      <a:pt x="28779" y="39302"/>
                      <a:pt x="23568" y="39302"/>
                    </a:cubicBezTo>
                    <a:lnTo>
                      <a:pt x="19651" y="39302"/>
                    </a:lnTo>
                    <a:cubicBezTo>
                      <a:pt x="14439" y="39302"/>
                      <a:pt x="9441" y="37231"/>
                      <a:pt x="5756" y="33546"/>
                    </a:cubicBezTo>
                    <a:cubicBezTo>
                      <a:pt x="2070" y="29861"/>
                      <a:pt x="0" y="24863"/>
                      <a:pt x="0" y="19651"/>
                    </a:cubicBezTo>
                    <a:lnTo>
                      <a:pt x="0" y="19651"/>
                    </a:lnTo>
                    <a:cubicBezTo>
                      <a:pt x="0" y="14439"/>
                      <a:pt x="2070" y="9441"/>
                      <a:pt x="5756" y="5756"/>
                    </a:cubicBezTo>
                    <a:cubicBezTo>
                      <a:pt x="9441" y="2070"/>
                      <a:pt x="14439" y="0"/>
                      <a:pt x="19651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47625"/>
                <a:ext cx="43219" cy="869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 rot="-5400000">
              <a:off x="-9067" y="3434718"/>
              <a:ext cx="200079" cy="181946"/>
              <a:chOff x="0" y="0"/>
              <a:chExt cx="43219" cy="39302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43219" cy="39302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39302">
                    <a:moveTo>
                      <a:pt x="19651" y="0"/>
                    </a:moveTo>
                    <a:lnTo>
                      <a:pt x="23568" y="0"/>
                    </a:lnTo>
                    <a:cubicBezTo>
                      <a:pt x="34421" y="0"/>
                      <a:pt x="43219" y="8798"/>
                      <a:pt x="43219" y="19651"/>
                    </a:cubicBezTo>
                    <a:lnTo>
                      <a:pt x="43219" y="19651"/>
                    </a:lnTo>
                    <a:cubicBezTo>
                      <a:pt x="43219" y="24863"/>
                      <a:pt x="41148" y="29861"/>
                      <a:pt x="37463" y="33546"/>
                    </a:cubicBezTo>
                    <a:cubicBezTo>
                      <a:pt x="33778" y="37231"/>
                      <a:pt x="28779" y="39302"/>
                      <a:pt x="23568" y="39302"/>
                    </a:cubicBezTo>
                    <a:lnTo>
                      <a:pt x="19651" y="39302"/>
                    </a:lnTo>
                    <a:cubicBezTo>
                      <a:pt x="14439" y="39302"/>
                      <a:pt x="9441" y="37231"/>
                      <a:pt x="5756" y="33546"/>
                    </a:cubicBezTo>
                    <a:cubicBezTo>
                      <a:pt x="2070" y="29861"/>
                      <a:pt x="0" y="24863"/>
                      <a:pt x="0" y="19651"/>
                    </a:cubicBezTo>
                    <a:lnTo>
                      <a:pt x="0" y="19651"/>
                    </a:lnTo>
                    <a:cubicBezTo>
                      <a:pt x="0" y="14439"/>
                      <a:pt x="2070" y="9441"/>
                      <a:pt x="5756" y="5756"/>
                    </a:cubicBezTo>
                    <a:cubicBezTo>
                      <a:pt x="9441" y="2070"/>
                      <a:pt x="14439" y="0"/>
                      <a:pt x="19651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47625"/>
                <a:ext cx="43219" cy="869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32" name="TextBox 32"/>
          <p:cNvSpPr txBox="1"/>
          <p:nvPr/>
        </p:nvSpPr>
        <p:spPr>
          <a:xfrm>
            <a:off x="3693815" y="1047228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PLUSES OF MARKETPLACE USING</a:t>
            </a:r>
          </a:p>
        </p:txBody>
      </p:sp>
      <p:sp>
        <p:nvSpPr>
          <p:cNvPr id="33" name="Freeform 33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34" name="AutoShape 34"/>
          <p:cNvSpPr/>
          <p:nvPr/>
        </p:nvSpPr>
        <p:spPr>
          <a:xfrm flipV="1">
            <a:off x="9144000" y="2404990"/>
            <a:ext cx="0" cy="8714802"/>
          </a:xfrm>
          <a:prstGeom prst="line">
            <a:avLst/>
          </a:prstGeom>
          <a:ln w="9525" cap="flat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48034" y="2844759"/>
            <a:ext cx="14062097" cy="4807585"/>
            <a:chOff x="0" y="0"/>
            <a:chExt cx="18749463" cy="6410113"/>
          </a:xfrm>
        </p:grpSpPr>
        <p:sp>
          <p:nvSpPr>
            <p:cNvPr id="3" name="TextBox 3"/>
            <p:cNvSpPr txBox="1"/>
            <p:nvPr/>
          </p:nvSpPr>
          <p:spPr>
            <a:xfrm>
              <a:off x="322763" y="-123825"/>
              <a:ext cx="18426700" cy="65339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39"/>
                </a:lnSpc>
              </a:pPr>
              <a:r>
                <a:rPr lang="en-US" sz="3099" spc="-92" dirty="0" smtClean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Standardized </a:t>
              </a: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open platform API for all participants</a:t>
              </a:r>
            </a:p>
            <a:p>
              <a:pPr algn="l">
                <a:lnSpc>
                  <a:spcPts val="4339"/>
                </a:lnSpc>
              </a:pPr>
              <a:endParaRPr lang="en-US" sz="3099" spc="-92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4339"/>
                </a:lnSpc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You pay every time your customer makes a purchase</a:t>
              </a:r>
            </a:p>
            <a:p>
              <a:pPr algn="l">
                <a:lnSpc>
                  <a:spcPts val="4339"/>
                </a:lnSpc>
              </a:pPr>
              <a:endParaRPr lang="en-US" sz="3099" spc="-92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4339"/>
                </a:lnSpc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customer does not "keep in mind" which bank provides this or that service</a:t>
              </a:r>
            </a:p>
            <a:p>
              <a:pPr algn="l">
                <a:lnSpc>
                  <a:spcPts val="4339"/>
                </a:lnSpc>
              </a:pPr>
              <a:endParaRPr lang="en-US" sz="3099" spc="-92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4339"/>
                </a:lnSpc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Regular demonstration of competitor advertisements</a:t>
              </a:r>
            </a:p>
            <a:p>
              <a:pPr algn="l">
                <a:lnSpc>
                  <a:spcPts val="4339"/>
                </a:lnSpc>
              </a:pPr>
              <a:endParaRPr lang="en-US" sz="3099" spc="-92" dirty="0">
                <a:solidFill>
                  <a:srgbClr val="30303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l">
                <a:lnSpc>
                  <a:spcPts val="4339"/>
                </a:lnSpc>
              </a:pPr>
              <a:r>
                <a:rPr lang="en-US" sz="3099" spc="-92" dirty="0">
                  <a:solidFill>
                    <a:srgbClr val="30303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Many platforms with their own rules.</a:t>
              </a:r>
            </a:p>
          </p:txBody>
        </p:sp>
        <p:grpSp>
          <p:nvGrpSpPr>
            <p:cNvPr id="4" name="Group 4"/>
            <p:cNvGrpSpPr/>
            <p:nvPr/>
          </p:nvGrpSpPr>
          <p:grpSpPr>
            <a:xfrm rot="-5400000">
              <a:off x="-3800" y="165949"/>
              <a:ext cx="200079" cy="192479"/>
              <a:chOff x="0" y="0"/>
              <a:chExt cx="43219" cy="4157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 rot="-5400000">
              <a:off x="-3800" y="1629703"/>
              <a:ext cx="200079" cy="192479"/>
              <a:chOff x="0" y="0"/>
              <a:chExt cx="43219" cy="41577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-5400000">
              <a:off x="-3800" y="3042657"/>
              <a:ext cx="200079" cy="192479"/>
              <a:chOff x="0" y="0"/>
              <a:chExt cx="43219" cy="41577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-5400000">
              <a:off x="-3800" y="5958870"/>
              <a:ext cx="200079" cy="192479"/>
              <a:chOff x="0" y="0"/>
              <a:chExt cx="43219" cy="41577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 rot="-5400000">
              <a:off x="-3800" y="4503714"/>
              <a:ext cx="200079" cy="192479"/>
              <a:chOff x="0" y="0"/>
              <a:chExt cx="43219" cy="41577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3219" cy="41577"/>
              </a:xfrm>
              <a:custGeom>
                <a:avLst/>
                <a:gdLst/>
                <a:ahLst/>
                <a:cxnLst/>
                <a:rect l="l" t="t" r="r" b="b"/>
                <a:pathLst>
                  <a:path w="43219" h="41577">
                    <a:moveTo>
                      <a:pt x="20789" y="0"/>
                    </a:moveTo>
                    <a:lnTo>
                      <a:pt x="22430" y="0"/>
                    </a:lnTo>
                    <a:cubicBezTo>
                      <a:pt x="33911" y="0"/>
                      <a:pt x="43219" y="9307"/>
                      <a:pt x="43219" y="20789"/>
                    </a:cubicBezTo>
                    <a:lnTo>
                      <a:pt x="43219" y="20789"/>
                    </a:lnTo>
                    <a:cubicBezTo>
                      <a:pt x="43219" y="32270"/>
                      <a:pt x="33911" y="41577"/>
                      <a:pt x="22430" y="41577"/>
                    </a:cubicBezTo>
                    <a:lnTo>
                      <a:pt x="20789" y="41577"/>
                    </a:lnTo>
                    <a:cubicBezTo>
                      <a:pt x="9307" y="41577"/>
                      <a:pt x="0" y="32270"/>
                      <a:pt x="0" y="20789"/>
                    </a:cubicBezTo>
                    <a:lnTo>
                      <a:pt x="0" y="20789"/>
                    </a:lnTo>
                    <a:cubicBezTo>
                      <a:pt x="0" y="9307"/>
                      <a:pt x="9307" y="0"/>
                      <a:pt x="20789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43219" cy="892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19" name="TextBox 19"/>
          <p:cNvSpPr txBox="1"/>
          <p:nvPr/>
        </p:nvSpPr>
        <p:spPr>
          <a:xfrm>
            <a:off x="1848034" y="1383460"/>
            <a:ext cx="10900371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MINUSES OF MARKETPLACE USING</a:t>
            </a:r>
          </a:p>
        </p:txBody>
      </p:sp>
      <p:sp>
        <p:nvSpPr>
          <p:cNvPr id="20" name="Freeform 20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21" name="AutoShape 21"/>
          <p:cNvSpPr/>
          <p:nvPr/>
        </p:nvSpPr>
        <p:spPr>
          <a:xfrm flipV="1">
            <a:off x="15713250" y="-311344"/>
            <a:ext cx="0" cy="11119792"/>
          </a:xfrm>
          <a:prstGeom prst="line">
            <a:avLst/>
          </a:prstGeom>
          <a:ln w="9525" cap="flat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-2341144" y="2294678"/>
            <a:ext cx="18049632" cy="0"/>
          </a:xfrm>
          <a:prstGeom prst="line">
            <a:avLst/>
          </a:prstGeom>
          <a:ln w="9525" cap="flat">
            <a:solidFill>
              <a:schemeClr val="bg1">
                <a:lumMod val="50000"/>
              </a:schemeClr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910132" y="9258300"/>
            <a:ext cx="1889231" cy="829419"/>
          </a:xfrm>
          <a:custGeom>
            <a:avLst/>
            <a:gdLst/>
            <a:ahLst/>
            <a:cxnLst/>
            <a:rect l="l" t="t" r="r" b="b"/>
            <a:pathLst>
              <a:path w="1889231" h="829419">
                <a:moveTo>
                  <a:pt x="0" y="0"/>
                </a:moveTo>
                <a:lnTo>
                  <a:pt x="1889231" y="0"/>
                </a:lnTo>
                <a:lnTo>
                  <a:pt x="1889231" y="829419"/>
                </a:lnTo>
                <a:lnTo>
                  <a:pt x="0" y="8294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743" t="-43889" r="-20227" b="-41064"/>
            </a:stretch>
          </a:blipFill>
        </p:spPr>
      </p:sp>
      <p:sp>
        <p:nvSpPr>
          <p:cNvPr id="3" name="Freeform 3"/>
          <p:cNvSpPr/>
          <p:nvPr/>
        </p:nvSpPr>
        <p:spPr>
          <a:xfrm rot="6321296" flipH="1">
            <a:off x="-1559747" y="1681318"/>
            <a:ext cx="8603273" cy="8618943"/>
          </a:xfrm>
          <a:custGeom>
            <a:avLst/>
            <a:gdLst/>
            <a:ahLst/>
            <a:cxnLst/>
            <a:rect l="l" t="t" r="r" b="b"/>
            <a:pathLst>
              <a:path w="8603273" h="8618943">
                <a:moveTo>
                  <a:pt x="8603272" y="0"/>
                </a:moveTo>
                <a:lnTo>
                  <a:pt x="0" y="0"/>
                </a:lnTo>
                <a:lnTo>
                  <a:pt x="0" y="8618943"/>
                </a:lnTo>
                <a:lnTo>
                  <a:pt x="8603272" y="8618943"/>
                </a:lnTo>
                <a:lnTo>
                  <a:pt x="8603272" y="0"/>
                </a:lnTo>
                <a:close/>
              </a:path>
            </a:pathLst>
          </a:custGeom>
          <a:blipFill>
            <a:blip r:embed="rId3">
              <a:alphaModFix amt="78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064644" y="1437304"/>
            <a:ext cx="12158712" cy="1355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 b="1" spc="-39">
                <a:solidFill>
                  <a:srgbClr val="FF6A0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WHAT HINDERS THE DEVELOPMENT of FINANCE MARKETPLACES?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3400165" y="3639815"/>
            <a:ext cx="11487669" cy="1487212"/>
            <a:chOff x="0" y="-4"/>
            <a:chExt cx="15316893" cy="1982949"/>
          </a:xfrm>
        </p:grpSpPr>
        <p:grpSp>
          <p:nvGrpSpPr>
            <p:cNvPr id="6" name="Group 6"/>
            <p:cNvGrpSpPr/>
            <p:nvPr/>
          </p:nvGrpSpPr>
          <p:grpSpPr>
            <a:xfrm>
              <a:off x="540826" y="-4"/>
              <a:ext cx="14776067" cy="1982949"/>
              <a:chOff x="0" y="-1784"/>
              <a:chExt cx="2918729" cy="391693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918729" cy="267868"/>
              </a:xfrm>
              <a:custGeom>
                <a:avLst/>
                <a:gdLst/>
                <a:ahLst/>
                <a:cxnLst/>
                <a:rect l="l" t="t" r="r" b="b"/>
                <a:pathLst>
                  <a:path w="2918729" h="267868">
                    <a:moveTo>
                      <a:pt x="9780" y="0"/>
                    </a:moveTo>
                    <a:lnTo>
                      <a:pt x="2908949" y="0"/>
                    </a:lnTo>
                    <a:cubicBezTo>
                      <a:pt x="2914351" y="0"/>
                      <a:pt x="2918729" y="4379"/>
                      <a:pt x="2918729" y="9780"/>
                    </a:cubicBezTo>
                    <a:lnTo>
                      <a:pt x="2918729" y="258088"/>
                    </a:lnTo>
                    <a:cubicBezTo>
                      <a:pt x="2918729" y="263490"/>
                      <a:pt x="2914351" y="267868"/>
                      <a:pt x="2908949" y="267868"/>
                    </a:cubicBezTo>
                    <a:lnTo>
                      <a:pt x="9780" y="267868"/>
                    </a:lnTo>
                    <a:cubicBezTo>
                      <a:pt x="4379" y="267868"/>
                      <a:pt x="0" y="263490"/>
                      <a:pt x="0" y="258088"/>
                    </a:cubicBezTo>
                    <a:lnTo>
                      <a:pt x="0" y="9780"/>
                    </a:lnTo>
                    <a:cubicBezTo>
                      <a:pt x="0" y="4379"/>
                      <a:pt x="4379" y="0"/>
                      <a:pt x="97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1784"/>
                <a:ext cx="2918729" cy="391693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Myth: a buyer will come for my wonderful product anyway</a:t>
                </a:r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-5400000">
              <a:off x="-587375" y="587375"/>
              <a:ext cx="1374140" cy="199390"/>
              <a:chOff x="0" y="0"/>
              <a:chExt cx="271435" cy="39386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71435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271435" h="39386">
                    <a:moveTo>
                      <a:pt x="19693" y="0"/>
                    </a:moveTo>
                    <a:lnTo>
                      <a:pt x="251742" y="0"/>
                    </a:lnTo>
                    <a:cubicBezTo>
                      <a:pt x="262618" y="0"/>
                      <a:pt x="271435" y="8817"/>
                      <a:pt x="271435" y="19693"/>
                    </a:cubicBezTo>
                    <a:lnTo>
                      <a:pt x="271435" y="19693"/>
                    </a:lnTo>
                    <a:cubicBezTo>
                      <a:pt x="271435" y="30569"/>
                      <a:pt x="262618" y="39386"/>
                      <a:pt x="251742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271435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2" name="Group 12"/>
          <p:cNvGrpSpPr/>
          <p:nvPr/>
        </p:nvGrpSpPr>
        <p:grpSpPr>
          <a:xfrm>
            <a:off x="3400165" y="5127027"/>
            <a:ext cx="11487669" cy="1487212"/>
            <a:chOff x="0" y="-63756"/>
            <a:chExt cx="15316893" cy="1982949"/>
          </a:xfrm>
        </p:grpSpPr>
        <p:grpSp>
          <p:nvGrpSpPr>
            <p:cNvPr id="13" name="Group 13"/>
            <p:cNvGrpSpPr/>
            <p:nvPr/>
          </p:nvGrpSpPr>
          <p:grpSpPr>
            <a:xfrm>
              <a:off x="540826" y="-63756"/>
              <a:ext cx="14776067" cy="1982949"/>
              <a:chOff x="0" y="-14377"/>
              <a:chExt cx="2918729" cy="391693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2918729" cy="267868"/>
              </a:xfrm>
              <a:custGeom>
                <a:avLst/>
                <a:gdLst/>
                <a:ahLst/>
                <a:cxnLst/>
                <a:rect l="l" t="t" r="r" b="b"/>
                <a:pathLst>
                  <a:path w="2918729" h="267868">
                    <a:moveTo>
                      <a:pt x="9780" y="0"/>
                    </a:moveTo>
                    <a:lnTo>
                      <a:pt x="2908949" y="0"/>
                    </a:lnTo>
                    <a:cubicBezTo>
                      <a:pt x="2914351" y="0"/>
                      <a:pt x="2918729" y="4379"/>
                      <a:pt x="2918729" y="9780"/>
                    </a:cubicBezTo>
                    <a:lnTo>
                      <a:pt x="2918729" y="258088"/>
                    </a:lnTo>
                    <a:cubicBezTo>
                      <a:pt x="2918729" y="263490"/>
                      <a:pt x="2914351" y="267868"/>
                      <a:pt x="2908949" y="267868"/>
                    </a:cubicBezTo>
                    <a:lnTo>
                      <a:pt x="9780" y="267868"/>
                    </a:lnTo>
                    <a:cubicBezTo>
                      <a:pt x="4379" y="267868"/>
                      <a:pt x="0" y="263490"/>
                      <a:pt x="0" y="258088"/>
                    </a:cubicBezTo>
                    <a:lnTo>
                      <a:pt x="0" y="9780"/>
                    </a:lnTo>
                    <a:cubicBezTo>
                      <a:pt x="0" y="4379"/>
                      <a:pt x="4379" y="0"/>
                      <a:pt x="97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14377"/>
                <a:ext cx="2918729" cy="391693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marL="0" lvl="1" indent="0"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Great investment conservatism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 rot="-5400000">
              <a:off x="-587375" y="587375"/>
              <a:ext cx="1374140" cy="199390"/>
              <a:chOff x="0" y="0"/>
              <a:chExt cx="271435" cy="3938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271435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271435" h="39386">
                    <a:moveTo>
                      <a:pt x="19693" y="0"/>
                    </a:moveTo>
                    <a:lnTo>
                      <a:pt x="251742" y="0"/>
                    </a:lnTo>
                    <a:cubicBezTo>
                      <a:pt x="262618" y="0"/>
                      <a:pt x="271435" y="8817"/>
                      <a:pt x="271435" y="19693"/>
                    </a:cubicBezTo>
                    <a:lnTo>
                      <a:pt x="271435" y="19693"/>
                    </a:lnTo>
                    <a:cubicBezTo>
                      <a:pt x="271435" y="30569"/>
                      <a:pt x="262618" y="39386"/>
                      <a:pt x="251742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271435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grpSp>
        <p:nvGrpSpPr>
          <p:cNvPr id="19" name="Group 19"/>
          <p:cNvGrpSpPr/>
          <p:nvPr/>
        </p:nvGrpSpPr>
        <p:grpSpPr>
          <a:xfrm>
            <a:off x="3400165" y="6609956"/>
            <a:ext cx="11487669" cy="1487212"/>
            <a:chOff x="0" y="-133218"/>
            <a:chExt cx="15316893" cy="1982949"/>
          </a:xfrm>
        </p:grpSpPr>
        <p:grpSp>
          <p:nvGrpSpPr>
            <p:cNvPr id="20" name="Group 20"/>
            <p:cNvGrpSpPr/>
            <p:nvPr/>
          </p:nvGrpSpPr>
          <p:grpSpPr>
            <a:xfrm>
              <a:off x="540826" y="-133218"/>
              <a:ext cx="14776067" cy="1982949"/>
              <a:chOff x="0" y="-28098"/>
              <a:chExt cx="2918729" cy="391693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2918729" cy="267868"/>
              </a:xfrm>
              <a:custGeom>
                <a:avLst/>
                <a:gdLst/>
                <a:ahLst/>
                <a:cxnLst/>
                <a:rect l="l" t="t" r="r" b="b"/>
                <a:pathLst>
                  <a:path w="2918729" h="267868">
                    <a:moveTo>
                      <a:pt x="9780" y="0"/>
                    </a:moveTo>
                    <a:lnTo>
                      <a:pt x="2908949" y="0"/>
                    </a:lnTo>
                    <a:cubicBezTo>
                      <a:pt x="2914351" y="0"/>
                      <a:pt x="2918729" y="4379"/>
                      <a:pt x="2918729" y="9780"/>
                    </a:cubicBezTo>
                    <a:lnTo>
                      <a:pt x="2918729" y="258088"/>
                    </a:lnTo>
                    <a:cubicBezTo>
                      <a:pt x="2918729" y="263490"/>
                      <a:pt x="2914351" y="267868"/>
                      <a:pt x="2908949" y="267868"/>
                    </a:cubicBezTo>
                    <a:lnTo>
                      <a:pt x="9780" y="267868"/>
                    </a:lnTo>
                    <a:cubicBezTo>
                      <a:pt x="4379" y="267868"/>
                      <a:pt x="0" y="263490"/>
                      <a:pt x="0" y="258088"/>
                    </a:cubicBezTo>
                    <a:lnTo>
                      <a:pt x="0" y="9780"/>
                    </a:lnTo>
                    <a:cubicBezTo>
                      <a:pt x="0" y="4379"/>
                      <a:pt x="4379" y="0"/>
                      <a:pt x="97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303030"/>
                </a:solidFill>
                <a:prstDash val="solid"/>
                <a:miter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0" y="-28098"/>
                <a:ext cx="2918729" cy="391693"/>
              </a:xfrm>
              <a:prstGeom prst="rect">
                <a:avLst/>
              </a:prstGeom>
            </p:spPr>
            <p:txBody>
              <a:bodyPr lIns="254000" tIns="254000" rIns="254000" bIns="254000" rtlCol="0" anchor="t"/>
              <a:lstStyle/>
              <a:p>
                <a:pPr algn="l">
                  <a:lnSpc>
                    <a:spcPts val="4339"/>
                  </a:lnSpc>
                  <a:spcBef>
                    <a:spcPct val="0"/>
                  </a:spcBef>
                </a:pPr>
                <a:r>
                  <a:rPr lang="en-US" sz="3099" spc="-92" dirty="0">
                    <a:solidFill>
                      <a:srgbClr val="303030"/>
                    </a:solidFill>
                    <a:latin typeface="Calibri (MS)"/>
                    <a:ea typeface="Calibri (MS)"/>
                    <a:cs typeface="Calibri (MS)"/>
                    <a:sym typeface="Calibri (MS)"/>
                  </a:rPr>
                  <a:t>Low level of financial literacy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 rot="-5400000">
              <a:off x="-587375" y="587375"/>
              <a:ext cx="1374140" cy="199390"/>
              <a:chOff x="0" y="0"/>
              <a:chExt cx="271435" cy="39386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271435" cy="39386"/>
              </a:xfrm>
              <a:custGeom>
                <a:avLst/>
                <a:gdLst/>
                <a:ahLst/>
                <a:cxnLst/>
                <a:rect l="l" t="t" r="r" b="b"/>
                <a:pathLst>
                  <a:path w="271435" h="39386">
                    <a:moveTo>
                      <a:pt x="19693" y="0"/>
                    </a:moveTo>
                    <a:lnTo>
                      <a:pt x="251742" y="0"/>
                    </a:lnTo>
                    <a:cubicBezTo>
                      <a:pt x="262618" y="0"/>
                      <a:pt x="271435" y="8817"/>
                      <a:pt x="271435" y="19693"/>
                    </a:cubicBezTo>
                    <a:lnTo>
                      <a:pt x="271435" y="19693"/>
                    </a:lnTo>
                    <a:cubicBezTo>
                      <a:pt x="271435" y="30569"/>
                      <a:pt x="262618" y="39386"/>
                      <a:pt x="251742" y="39386"/>
                    </a:cubicBezTo>
                    <a:lnTo>
                      <a:pt x="19693" y="39386"/>
                    </a:lnTo>
                    <a:cubicBezTo>
                      <a:pt x="8817" y="39386"/>
                      <a:pt x="0" y="30569"/>
                      <a:pt x="0" y="19693"/>
                    </a:cubicBezTo>
                    <a:lnTo>
                      <a:pt x="0" y="19693"/>
                    </a:lnTo>
                    <a:cubicBezTo>
                      <a:pt x="0" y="8817"/>
                      <a:pt x="8817" y="0"/>
                      <a:pt x="19693" y="0"/>
                    </a:cubicBezTo>
                    <a:close/>
                  </a:path>
                </a:pathLst>
              </a:custGeom>
              <a:solidFill>
                <a:srgbClr val="FF6A0E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47625"/>
                <a:ext cx="271435" cy="8701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940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A0E">
                <a:alpha val="100000"/>
              </a:srgbClr>
            </a:gs>
            <a:gs pos="100000">
              <a:srgbClr val="FF91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530841">
            <a:off x="-2308378" y="667645"/>
            <a:ext cx="9220651" cy="9237447"/>
          </a:xfrm>
          <a:custGeom>
            <a:avLst/>
            <a:gdLst/>
            <a:ahLst/>
            <a:cxnLst/>
            <a:rect l="l" t="t" r="r" b="b"/>
            <a:pathLst>
              <a:path w="9220651" h="9237447">
                <a:moveTo>
                  <a:pt x="0" y="0"/>
                </a:moveTo>
                <a:lnTo>
                  <a:pt x="9220651" y="0"/>
                </a:lnTo>
                <a:lnTo>
                  <a:pt x="9220651" y="9237447"/>
                </a:lnTo>
                <a:lnTo>
                  <a:pt x="0" y="92374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787995" y="5711520"/>
            <a:ext cx="2471305" cy="3546780"/>
          </a:xfrm>
          <a:custGeom>
            <a:avLst/>
            <a:gdLst/>
            <a:ahLst/>
            <a:cxnLst/>
            <a:rect l="l" t="t" r="r" b="b"/>
            <a:pathLst>
              <a:path w="2471305" h="3546780">
                <a:moveTo>
                  <a:pt x="0" y="0"/>
                </a:moveTo>
                <a:lnTo>
                  <a:pt x="2471305" y="0"/>
                </a:lnTo>
                <a:lnTo>
                  <a:pt x="2471305" y="3546780"/>
                </a:lnTo>
                <a:lnTo>
                  <a:pt x="0" y="35467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8565624"/>
            <a:ext cx="3485806" cy="692676"/>
          </a:xfrm>
          <a:custGeom>
            <a:avLst/>
            <a:gdLst/>
            <a:ahLst/>
            <a:cxnLst/>
            <a:rect l="l" t="t" r="r" b="b"/>
            <a:pathLst>
              <a:path w="3485806" h="692676">
                <a:moveTo>
                  <a:pt x="0" y="0"/>
                </a:moveTo>
                <a:lnTo>
                  <a:pt x="3485806" y="0"/>
                </a:lnTo>
                <a:lnTo>
                  <a:pt x="3485806" y="692676"/>
                </a:lnTo>
                <a:lnTo>
                  <a:pt x="0" y="6926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287733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4543382"/>
            <a:ext cx="9893364" cy="716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9"/>
              </a:lnSpc>
            </a:pPr>
            <a:r>
              <a:rPr lang="en-US" sz="3999" b="1" spc="-39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INNOVATION’S PACE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490</Words>
  <Application>Microsoft Office PowerPoint</Application>
  <PresentationFormat>Произвольный</PresentationFormat>
  <Paragraphs>134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Calibri (MS)</vt:lpstr>
      <vt:lpstr>Arial</vt:lpstr>
      <vt:lpstr>ヒラギノ角ゴ Pro W3</vt:lpstr>
      <vt:lpstr>Calibri (MS) Bold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Маркетплейс основная ENG </dc:title>
  <cp:lastModifiedBy>Арина Садовникова</cp:lastModifiedBy>
  <cp:revision>4</cp:revision>
  <dcterms:created xsi:type="dcterms:W3CDTF">2006-08-16T00:00:00Z</dcterms:created>
  <dcterms:modified xsi:type="dcterms:W3CDTF">2026-01-06T10:15:43Z</dcterms:modified>
  <dc:identifier>DAG9oJMMrrI</dc:identifier>
</cp:coreProperties>
</file>