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6858000" cy="9144000"/>
  <p:embeddedFontLst>
    <p:embeddedFont>
      <p:font typeface="Calibri (MS) Bold" panose="020B0604020202020204" charset="0"/>
      <p:regular r:id="rId28"/>
    </p:embeddedFont>
    <p:embeddedFont>
      <p:font typeface="Calibri (MS)" panose="020B0604020202020204" charset="0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94622" autoAdjust="0"/>
  </p:normalViewPr>
  <p:slideViewPr>
    <p:cSldViewPr>
      <p:cViewPr>
        <p:scale>
          <a:sx n="50" d="100"/>
          <a:sy n="50" d="100"/>
        </p:scale>
        <p:origin x="99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sv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sv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7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912434" flipV="1">
            <a:off x="-1324667" y="2959064"/>
            <a:ext cx="8659714" cy="8675488"/>
          </a:xfrm>
          <a:custGeom>
            <a:avLst/>
            <a:gdLst/>
            <a:ahLst/>
            <a:cxnLst/>
            <a:rect l="l" t="t" r="r" b="b"/>
            <a:pathLst>
              <a:path w="8659714" h="8675488">
                <a:moveTo>
                  <a:pt x="0" y="8675487"/>
                </a:moveTo>
                <a:lnTo>
                  <a:pt x="8659714" y="8675487"/>
                </a:lnTo>
                <a:lnTo>
                  <a:pt x="8659714" y="0"/>
                </a:lnTo>
                <a:lnTo>
                  <a:pt x="0" y="0"/>
                </a:lnTo>
                <a:lnTo>
                  <a:pt x="0" y="8675487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87995" y="5711520"/>
            <a:ext cx="2471305" cy="3546780"/>
          </a:xfrm>
          <a:custGeom>
            <a:avLst/>
            <a:gdLst/>
            <a:ahLst/>
            <a:cxnLst/>
            <a:rect l="l" t="t" r="r" b="b"/>
            <a:pathLst>
              <a:path w="2471305" h="3546780">
                <a:moveTo>
                  <a:pt x="0" y="0"/>
                </a:moveTo>
                <a:lnTo>
                  <a:pt x="2471305" y="0"/>
                </a:lnTo>
                <a:lnTo>
                  <a:pt x="2471305" y="3546780"/>
                </a:lnTo>
                <a:lnTo>
                  <a:pt x="0" y="354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697649"/>
            <a:ext cx="11231907" cy="1355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МАРКЕТПЛЕЙС</a:t>
            </a:r>
          </a:p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КАК ИНСТРУМЕНТ ПОВЫШЕНИЯ ПРОДАЖ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16255"/>
            <a:ext cx="1154976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2025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104324" y="516255"/>
            <a:ext cx="1154976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lang="en-US" sz="2700" spc="-8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lwo.by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693815" y="2494122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ЧТО ТАКОЕ МАРКЕТПЛЕЙС?</a:t>
            </a:r>
          </a:p>
        </p:txBody>
      </p:sp>
      <p:sp>
        <p:nvSpPr>
          <p:cNvPr id="4" name="Freeform 4"/>
          <p:cNvSpPr/>
          <p:nvPr/>
        </p:nvSpPr>
        <p:spPr>
          <a:xfrm rot="6468552" flipV="1">
            <a:off x="-2478159" y="2816190"/>
            <a:ext cx="7665537" cy="7679499"/>
          </a:xfrm>
          <a:custGeom>
            <a:avLst/>
            <a:gdLst/>
            <a:ahLst/>
            <a:cxnLst/>
            <a:rect l="l" t="t" r="r" b="b"/>
            <a:pathLst>
              <a:path w="7665537" h="7679499">
                <a:moveTo>
                  <a:pt x="0" y="7679500"/>
                </a:moveTo>
                <a:lnTo>
                  <a:pt x="7665537" y="7679500"/>
                </a:lnTo>
                <a:lnTo>
                  <a:pt x="7665537" y="0"/>
                </a:lnTo>
                <a:lnTo>
                  <a:pt x="0" y="0"/>
                </a:lnTo>
                <a:lnTo>
                  <a:pt x="0" y="767950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753504" y="3843646"/>
            <a:ext cx="12780992" cy="2374463"/>
            <a:chOff x="0" y="0"/>
            <a:chExt cx="3366187" cy="6253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66187" cy="474845"/>
            </a:xfrm>
            <a:custGeom>
              <a:avLst/>
              <a:gdLst/>
              <a:ahLst/>
              <a:cxnLst/>
              <a:rect l="l" t="t" r="r" b="b"/>
              <a:pathLst>
                <a:path w="3366187" h="474845">
                  <a:moveTo>
                    <a:pt x="8480" y="0"/>
                  </a:moveTo>
                  <a:lnTo>
                    <a:pt x="3357707" y="0"/>
                  </a:lnTo>
                  <a:cubicBezTo>
                    <a:pt x="3359956" y="0"/>
                    <a:pt x="3362113" y="893"/>
                    <a:pt x="3363703" y="2484"/>
                  </a:cubicBezTo>
                  <a:cubicBezTo>
                    <a:pt x="3365294" y="4074"/>
                    <a:pt x="3366187" y="6231"/>
                    <a:pt x="3366187" y="8480"/>
                  </a:cubicBezTo>
                  <a:lnTo>
                    <a:pt x="3366187" y="466365"/>
                  </a:lnTo>
                  <a:cubicBezTo>
                    <a:pt x="3366187" y="471048"/>
                    <a:pt x="3362390" y="474845"/>
                    <a:pt x="3357707" y="474845"/>
                  </a:cubicBezTo>
                  <a:lnTo>
                    <a:pt x="8480" y="474845"/>
                  </a:lnTo>
                  <a:cubicBezTo>
                    <a:pt x="3797" y="474845"/>
                    <a:pt x="0" y="471048"/>
                    <a:pt x="0" y="466365"/>
                  </a:cubicBezTo>
                  <a:lnTo>
                    <a:pt x="0" y="8480"/>
                  </a:lnTo>
                  <a:cubicBezTo>
                    <a:pt x="0" y="3797"/>
                    <a:pt x="3797" y="0"/>
                    <a:pt x="848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30303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7653"/>
              <a:ext cx="3366187" cy="61772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marL="0" lvl="1" indent="0" algn="ctr">
                <a:lnSpc>
                  <a:spcPts val="5179"/>
                </a:lnSpc>
                <a:spcBef>
                  <a:spcPct val="0"/>
                </a:spcBef>
              </a:pPr>
              <a:r>
                <a:rPr lang="en-US" sz="3699" spc="-110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Маркетплейс</a:t>
              </a: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- </a:t>
              </a:r>
              <a:r>
                <a:rPr lang="en-US" sz="3699" spc="-110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платформа</a:t>
              </a: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3699" spc="-110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где</a:t>
              </a: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699" spc="-110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множество</a:t>
              </a: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699" spc="-110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продавцов</a:t>
              </a: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699" spc="-110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предлагает</a:t>
              </a: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699" spc="-110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свои</a:t>
              </a: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699" spc="-110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продукты</a:t>
              </a: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699" spc="-110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или</a:t>
              </a: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699" spc="-110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решения</a:t>
              </a: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699" spc="-110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множеству</a:t>
              </a: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699" spc="-110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покупателей</a:t>
              </a: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 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779473" flipH="1" flipV="1">
            <a:off x="10780731" y="3206211"/>
            <a:ext cx="7665537" cy="7679499"/>
          </a:xfrm>
          <a:custGeom>
            <a:avLst/>
            <a:gdLst/>
            <a:ahLst/>
            <a:cxnLst/>
            <a:rect l="l" t="t" r="r" b="b"/>
            <a:pathLst>
              <a:path w="7665537" h="7679499">
                <a:moveTo>
                  <a:pt x="7665537" y="7679500"/>
                </a:moveTo>
                <a:lnTo>
                  <a:pt x="0" y="7679500"/>
                </a:lnTo>
                <a:lnTo>
                  <a:pt x="0" y="0"/>
                </a:lnTo>
                <a:lnTo>
                  <a:pt x="7665537" y="0"/>
                </a:lnTo>
                <a:lnTo>
                  <a:pt x="7665537" y="7679500"/>
                </a:lnTo>
                <a:close/>
              </a:path>
            </a:pathLst>
          </a:custGeom>
          <a:blipFill>
            <a:blip r:embed="rId2">
              <a:alphaModFix amt="78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743" t="-43889" r="-20227" b="-4106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009797" y="3444866"/>
            <a:ext cx="10268407" cy="5813434"/>
            <a:chOff x="0" y="0"/>
            <a:chExt cx="1341780" cy="75964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1780" cy="759646"/>
            </a:xfrm>
            <a:custGeom>
              <a:avLst/>
              <a:gdLst/>
              <a:ahLst/>
              <a:cxnLst/>
              <a:rect l="l" t="t" r="r" b="b"/>
              <a:pathLst>
                <a:path w="1341780" h="759646">
                  <a:moveTo>
                    <a:pt x="17341" y="0"/>
                  </a:moveTo>
                  <a:lnTo>
                    <a:pt x="1324439" y="0"/>
                  </a:lnTo>
                  <a:cubicBezTo>
                    <a:pt x="1329038" y="0"/>
                    <a:pt x="1333449" y="1827"/>
                    <a:pt x="1336701" y="5079"/>
                  </a:cubicBezTo>
                  <a:cubicBezTo>
                    <a:pt x="1339953" y="8331"/>
                    <a:pt x="1341780" y="12742"/>
                    <a:pt x="1341780" y="17341"/>
                  </a:cubicBezTo>
                  <a:lnTo>
                    <a:pt x="1341780" y="742305"/>
                  </a:lnTo>
                  <a:cubicBezTo>
                    <a:pt x="1341780" y="746904"/>
                    <a:pt x="1339953" y="751315"/>
                    <a:pt x="1336701" y="754567"/>
                  </a:cubicBezTo>
                  <a:cubicBezTo>
                    <a:pt x="1333449" y="757819"/>
                    <a:pt x="1329038" y="759646"/>
                    <a:pt x="1324439" y="759646"/>
                  </a:cubicBezTo>
                  <a:lnTo>
                    <a:pt x="17341" y="759646"/>
                  </a:lnTo>
                  <a:cubicBezTo>
                    <a:pt x="12742" y="759646"/>
                    <a:pt x="8331" y="757819"/>
                    <a:pt x="5079" y="754567"/>
                  </a:cubicBezTo>
                  <a:cubicBezTo>
                    <a:pt x="1827" y="751315"/>
                    <a:pt x="0" y="746904"/>
                    <a:pt x="0" y="742305"/>
                  </a:cubicBezTo>
                  <a:lnTo>
                    <a:pt x="0" y="17341"/>
                  </a:lnTo>
                  <a:cubicBezTo>
                    <a:pt x="0" y="12742"/>
                    <a:pt x="1827" y="8331"/>
                    <a:pt x="5079" y="5079"/>
                  </a:cubicBezTo>
                  <a:cubicBezTo>
                    <a:pt x="8331" y="1827"/>
                    <a:pt x="12742" y="0"/>
                    <a:pt x="17341" y="0"/>
                  </a:cubicBezTo>
                  <a:close/>
                </a:path>
              </a:pathLst>
            </a:custGeom>
            <a:blipFill>
              <a:blip r:embed="rId5"/>
              <a:stretch>
                <a:fillRect l="-648"/>
              </a:stretch>
            </a:blipFill>
            <a:ln w="4762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ЧТО ТАКОЕ МАРКЕТПЛЕЙС?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74501" y="1708631"/>
            <a:ext cx="10938999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Интернет-продажи, 2015-2020гг</a:t>
            </a:r>
          </a:p>
          <a:p>
            <a:pPr algn="ctr">
              <a:lnSpc>
                <a:spcPts val="4060"/>
              </a:lnSpc>
            </a:pPr>
            <a:r>
              <a:rPr lang="en-US" sz="2900" spc="-8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согласно данным emarketer.com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182974" y="2715836"/>
            <a:ext cx="7369916" cy="2092960"/>
            <a:chOff x="0" y="0"/>
            <a:chExt cx="9826555" cy="2790613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352714" cy="1482372"/>
              <a:chOff x="0" y="0"/>
              <a:chExt cx="741707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74170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41707" h="812800">
                    <a:moveTo>
                      <a:pt x="370854" y="0"/>
                    </a:moveTo>
                    <a:cubicBezTo>
                      <a:pt x="166037" y="0"/>
                      <a:pt x="0" y="181951"/>
                      <a:pt x="0" y="406400"/>
                    </a:cubicBezTo>
                    <a:cubicBezTo>
                      <a:pt x="0" y="630849"/>
                      <a:pt x="166037" y="812800"/>
                      <a:pt x="370854" y="812800"/>
                    </a:cubicBezTo>
                    <a:cubicBezTo>
                      <a:pt x="575670" y="812800"/>
                      <a:pt x="741707" y="630849"/>
                      <a:pt x="741707" y="406400"/>
                    </a:cubicBezTo>
                    <a:cubicBezTo>
                      <a:pt x="741707" y="181951"/>
                      <a:pt x="575670" y="0"/>
                      <a:pt x="3708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FF6A0E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69535" y="28575"/>
                <a:ext cx="602637" cy="70802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93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631537" y="-123825"/>
              <a:ext cx="8195018" cy="29144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Активные покупатели 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(как минимум один раз за последние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30 дней покупали что-либо в Интернете)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3636" y="244828"/>
              <a:ext cx="1165442" cy="849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 spc="-105">
                  <a:solidFill>
                    <a:srgbClr val="3030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28%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82974" y="4994310"/>
            <a:ext cx="8076326" cy="1111779"/>
            <a:chOff x="0" y="0"/>
            <a:chExt cx="10768434" cy="1482372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1482372" cy="1482372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FF6A0E"/>
                </a:solidFill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93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787920" y="307904"/>
              <a:ext cx="8980514" cy="742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Имели опыт покупок в Интернете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2611" y="244828"/>
              <a:ext cx="1277150" cy="849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 spc="-105">
                  <a:solidFill>
                    <a:srgbClr val="3030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51%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182974" y="6629698"/>
            <a:ext cx="8076326" cy="1111779"/>
            <a:chOff x="0" y="0"/>
            <a:chExt cx="10768434" cy="1482372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482372" cy="1482372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FF6A0E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939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787920" y="307904"/>
              <a:ext cx="8980514" cy="742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Пользователи Интернета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2611" y="244828"/>
              <a:ext cx="1277150" cy="849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 spc="-105">
                  <a:solidFill>
                    <a:srgbClr val="3030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71%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1459368" y="1987397"/>
            <a:ext cx="7157521" cy="7736123"/>
          </a:xfrm>
          <a:custGeom>
            <a:avLst/>
            <a:gdLst/>
            <a:ahLst/>
            <a:cxnLst/>
            <a:rect l="l" t="t" r="r" b="b"/>
            <a:pathLst>
              <a:path w="7157521" h="7736123">
                <a:moveTo>
                  <a:pt x="0" y="0"/>
                </a:moveTo>
                <a:lnTo>
                  <a:pt x="7157521" y="0"/>
                </a:lnTo>
                <a:lnTo>
                  <a:pt x="7157521" y="7736122"/>
                </a:lnTo>
                <a:lnTo>
                  <a:pt x="0" y="77361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3732443" y="632307"/>
            <a:ext cx="10900371" cy="1355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ПРЕДПОСЫЛКИ ДЛЯ ПОЯВЛЕНИЯ МАРКЕТПЛЕЙСОВ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665944"/>
            <a:ext cx="7256272" cy="2056441"/>
            <a:chOff x="0" y="-118599"/>
            <a:chExt cx="9675029" cy="2741922"/>
          </a:xfrm>
        </p:grpSpPr>
        <p:grpSp>
          <p:nvGrpSpPr>
            <p:cNvPr id="3" name="Group 3"/>
            <p:cNvGrpSpPr/>
            <p:nvPr/>
          </p:nvGrpSpPr>
          <p:grpSpPr>
            <a:xfrm>
              <a:off x="561301" y="-118599"/>
              <a:ext cx="9113728" cy="2741922"/>
              <a:chOff x="0" y="-23427"/>
              <a:chExt cx="1800243" cy="54161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23427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Великобритания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: </a:t>
                </a:r>
              </a:p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Moneysupermarket.com</a:t>
                </a: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1028700" y="4532168"/>
            <a:ext cx="7256272" cy="2056441"/>
            <a:chOff x="0" y="0"/>
            <a:chExt cx="9675029" cy="2741922"/>
          </a:xfrm>
        </p:grpSpPr>
        <p:grpSp>
          <p:nvGrpSpPr>
            <p:cNvPr id="10" name="Group 10"/>
            <p:cNvGrpSpPr/>
            <p:nvPr/>
          </p:nvGrpSpPr>
          <p:grpSpPr>
            <a:xfrm>
              <a:off x="561301" y="0"/>
              <a:ext cx="9113728" cy="2741922"/>
              <a:chOff x="0" y="0"/>
              <a:chExt cx="1800243" cy="54161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0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Европа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: </a:t>
                </a:r>
              </a:p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Raisin.com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1028700" y="6246630"/>
            <a:ext cx="7256272" cy="2056441"/>
            <a:chOff x="0" y="-83749"/>
            <a:chExt cx="9675029" cy="2741922"/>
          </a:xfrm>
        </p:grpSpPr>
        <p:grpSp>
          <p:nvGrpSpPr>
            <p:cNvPr id="17" name="Group 17"/>
            <p:cNvGrpSpPr/>
            <p:nvPr/>
          </p:nvGrpSpPr>
          <p:grpSpPr>
            <a:xfrm>
              <a:off x="534004" y="-83749"/>
              <a:ext cx="9141025" cy="2741922"/>
              <a:chOff x="-5392" y="-16543"/>
              <a:chExt cx="1805635" cy="54161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-5392" y="-16543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Россия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: </a:t>
                </a:r>
              </a:p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Banki.ru,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Sravni.ru,Tinkoff.ru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1028700" y="8023904"/>
            <a:ext cx="7256272" cy="2056441"/>
            <a:chOff x="0" y="-83749"/>
            <a:chExt cx="9675029" cy="2741922"/>
          </a:xfrm>
        </p:grpSpPr>
        <p:grpSp>
          <p:nvGrpSpPr>
            <p:cNvPr id="24" name="Group 24"/>
            <p:cNvGrpSpPr/>
            <p:nvPr/>
          </p:nvGrpSpPr>
          <p:grpSpPr>
            <a:xfrm>
              <a:off x="506707" y="-83749"/>
              <a:ext cx="9168322" cy="2741922"/>
              <a:chOff x="-10784" y="-16543"/>
              <a:chExt cx="1811027" cy="54161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-10784" y="-16543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Беларусь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:</a:t>
                </a:r>
              </a:p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Recard.by, Belinvestbank.by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30" name="Freeform 30"/>
          <p:cNvSpPr/>
          <p:nvPr/>
        </p:nvSpPr>
        <p:spPr>
          <a:xfrm rot="8100000">
            <a:off x="15931353" y="392391"/>
            <a:ext cx="1526554" cy="1526554"/>
          </a:xfrm>
          <a:custGeom>
            <a:avLst/>
            <a:gdLst/>
            <a:ahLst/>
            <a:cxnLst/>
            <a:rect l="l" t="t" r="r" b="b"/>
            <a:pathLst>
              <a:path w="1526554" h="1526554">
                <a:moveTo>
                  <a:pt x="0" y="0"/>
                </a:moveTo>
                <a:lnTo>
                  <a:pt x="1526554" y="0"/>
                </a:lnTo>
                <a:lnTo>
                  <a:pt x="1526554" y="1526554"/>
                </a:lnTo>
                <a:lnTo>
                  <a:pt x="0" y="1526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743" t="-43889" r="-20227" b="-41064"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12892153" y="2433150"/>
            <a:ext cx="4367147" cy="2522028"/>
            <a:chOff x="0" y="0"/>
            <a:chExt cx="1315404" cy="7596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315404" cy="759646"/>
            </a:xfrm>
            <a:custGeom>
              <a:avLst/>
              <a:gdLst/>
              <a:ahLst/>
              <a:cxnLst/>
              <a:rect l="l" t="t" r="r" b="b"/>
              <a:pathLst>
                <a:path w="1315404" h="759646">
                  <a:moveTo>
                    <a:pt x="40774" y="0"/>
                  </a:moveTo>
                  <a:lnTo>
                    <a:pt x="1274630" y="0"/>
                  </a:lnTo>
                  <a:cubicBezTo>
                    <a:pt x="1297149" y="0"/>
                    <a:pt x="1315404" y="18255"/>
                    <a:pt x="1315404" y="40774"/>
                  </a:cubicBezTo>
                  <a:lnTo>
                    <a:pt x="1315404" y="718872"/>
                  </a:lnTo>
                  <a:cubicBezTo>
                    <a:pt x="1315404" y="729686"/>
                    <a:pt x="1311108" y="740057"/>
                    <a:pt x="1303461" y="747703"/>
                  </a:cubicBezTo>
                  <a:cubicBezTo>
                    <a:pt x="1295815" y="755350"/>
                    <a:pt x="1285444" y="759646"/>
                    <a:pt x="1274630" y="759646"/>
                  </a:cubicBezTo>
                  <a:lnTo>
                    <a:pt x="40774" y="759646"/>
                  </a:lnTo>
                  <a:cubicBezTo>
                    <a:pt x="18255" y="759646"/>
                    <a:pt x="0" y="741391"/>
                    <a:pt x="0" y="718872"/>
                  </a:cubicBezTo>
                  <a:lnTo>
                    <a:pt x="0" y="40774"/>
                  </a:lnTo>
                  <a:cubicBezTo>
                    <a:pt x="0" y="18255"/>
                    <a:pt x="18255" y="0"/>
                    <a:pt x="40774" y="0"/>
                  </a:cubicBezTo>
                  <a:close/>
                </a:path>
              </a:pathLst>
            </a:custGeom>
            <a:blipFill>
              <a:blip r:embed="rId5"/>
              <a:stretch>
                <a:fillRect b="-34008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9144000" y="4107097"/>
            <a:ext cx="4367147" cy="2522028"/>
            <a:chOff x="0" y="0"/>
            <a:chExt cx="1315404" cy="75964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15404" cy="759646"/>
            </a:xfrm>
            <a:custGeom>
              <a:avLst/>
              <a:gdLst/>
              <a:ahLst/>
              <a:cxnLst/>
              <a:rect l="l" t="t" r="r" b="b"/>
              <a:pathLst>
                <a:path w="1315404" h="759646">
                  <a:moveTo>
                    <a:pt x="40774" y="0"/>
                  </a:moveTo>
                  <a:lnTo>
                    <a:pt x="1274630" y="0"/>
                  </a:lnTo>
                  <a:cubicBezTo>
                    <a:pt x="1297149" y="0"/>
                    <a:pt x="1315404" y="18255"/>
                    <a:pt x="1315404" y="40774"/>
                  </a:cubicBezTo>
                  <a:lnTo>
                    <a:pt x="1315404" y="718872"/>
                  </a:lnTo>
                  <a:cubicBezTo>
                    <a:pt x="1315404" y="729686"/>
                    <a:pt x="1311108" y="740057"/>
                    <a:pt x="1303461" y="747703"/>
                  </a:cubicBezTo>
                  <a:cubicBezTo>
                    <a:pt x="1295815" y="755350"/>
                    <a:pt x="1285444" y="759646"/>
                    <a:pt x="1274630" y="759646"/>
                  </a:cubicBezTo>
                  <a:lnTo>
                    <a:pt x="40774" y="759646"/>
                  </a:lnTo>
                  <a:cubicBezTo>
                    <a:pt x="18255" y="759646"/>
                    <a:pt x="0" y="741391"/>
                    <a:pt x="0" y="718872"/>
                  </a:cubicBezTo>
                  <a:lnTo>
                    <a:pt x="0" y="40774"/>
                  </a:lnTo>
                  <a:cubicBezTo>
                    <a:pt x="0" y="18255"/>
                    <a:pt x="18255" y="0"/>
                    <a:pt x="40774" y="0"/>
                  </a:cubicBezTo>
                  <a:close/>
                </a:path>
              </a:pathLst>
            </a:custGeom>
            <a:blipFill>
              <a:blip r:embed="rId6"/>
              <a:stretch>
                <a:fillRect b="-27436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12892153" y="5781045"/>
            <a:ext cx="4367147" cy="2522028"/>
            <a:chOff x="0" y="0"/>
            <a:chExt cx="1315404" cy="75964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315404" cy="759646"/>
            </a:xfrm>
            <a:custGeom>
              <a:avLst/>
              <a:gdLst/>
              <a:ahLst/>
              <a:cxnLst/>
              <a:rect l="l" t="t" r="r" b="b"/>
              <a:pathLst>
                <a:path w="1315404" h="759646">
                  <a:moveTo>
                    <a:pt x="40774" y="0"/>
                  </a:moveTo>
                  <a:lnTo>
                    <a:pt x="1274630" y="0"/>
                  </a:lnTo>
                  <a:cubicBezTo>
                    <a:pt x="1297149" y="0"/>
                    <a:pt x="1315404" y="18255"/>
                    <a:pt x="1315404" y="40774"/>
                  </a:cubicBezTo>
                  <a:lnTo>
                    <a:pt x="1315404" y="718872"/>
                  </a:lnTo>
                  <a:cubicBezTo>
                    <a:pt x="1315404" y="729686"/>
                    <a:pt x="1311108" y="740057"/>
                    <a:pt x="1303461" y="747703"/>
                  </a:cubicBezTo>
                  <a:cubicBezTo>
                    <a:pt x="1295815" y="755350"/>
                    <a:pt x="1285444" y="759646"/>
                    <a:pt x="1274630" y="759646"/>
                  </a:cubicBezTo>
                  <a:lnTo>
                    <a:pt x="40774" y="759646"/>
                  </a:lnTo>
                  <a:cubicBezTo>
                    <a:pt x="18255" y="759646"/>
                    <a:pt x="0" y="741391"/>
                    <a:pt x="0" y="718872"/>
                  </a:cubicBezTo>
                  <a:lnTo>
                    <a:pt x="0" y="40774"/>
                  </a:lnTo>
                  <a:cubicBezTo>
                    <a:pt x="0" y="18255"/>
                    <a:pt x="18255" y="0"/>
                    <a:pt x="40774" y="0"/>
                  </a:cubicBezTo>
                  <a:close/>
                </a:path>
              </a:pathLst>
            </a:custGeom>
            <a:blipFill>
              <a:blip r:embed="rId7"/>
              <a:stretch>
                <a:fillRect b="-36264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9144000" y="7454992"/>
            <a:ext cx="4367147" cy="2522028"/>
            <a:chOff x="0" y="0"/>
            <a:chExt cx="1315404" cy="75964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315404" cy="759646"/>
            </a:xfrm>
            <a:custGeom>
              <a:avLst/>
              <a:gdLst/>
              <a:ahLst/>
              <a:cxnLst/>
              <a:rect l="l" t="t" r="r" b="b"/>
              <a:pathLst>
                <a:path w="1315404" h="759646">
                  <a:moveTo>
                    <a:pt x="40774" y="0"/>
                  </a:moveTo>
                  <a:lnTo>
                    <a:pt x="1274630" y="0"/>
                  </a:lnTo>
                  <a:cubicBezTo>
                    <a:pt x="1297149" y="0"/>
                    <a:pt x="1315404" y="18255"/>
                    <a:pt x="1315404" y="40774"/>
                  </a:cubicBezTo>
                  <a:lnTo>
                    <a:pt x="1315404" y="718872"/>
                  </a:lnTo>
                  <a:cubicBezTo>
                    <a:pt x="1315404" y="729686"/>
                    <a:pt x="1311108" y="740057"/>
                    <a:pt x="1303461" y="747703"/>
                  </a:cubicBezTo>
                  <a:cubicBezTo>
                    <a:pt x="1295815" y="755350"/>
                    <a:pt x="1285444" y="759646"/>
                    <a:pt x="1274630" y="759646"/>
                  </a:cubicBezTo>
                  <a:lnTo>
                    <a:pt x="40774" y="759646"/>
                  </a:lnTo>
                  <a:cubicBezTo>
                    <a:pt x="18255" y="759646"/>
                    <a:pt x="0" y="741391"/>
                    <a:pt x="0" y="718872"/>
                  </a:cubicBezTo>
                  <a:lnTo>
                    <a:pt x="0" y="40774"/>
                  </a:lnTo>
                  <a:cubicBezTo>
                    <a:pt x="0" y="18255"/>
                    <a:pt x="18255" y="0"/>
                    <a:pt x="40774" y="0"/>
                  </a:cubicBezTo>
                  <a:close/>
                </a:path>
              </a:pathLst>
            </a:custGeom>
            <a:blipFill>
              <a:blip r:embed="rId8"/>
              <a:stretch>
                <a:fillRect b="-35585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40" name="TextBox 40"/>
          <p:cNvSpPr txBox="1"/>
          <p:nvPr/>
        </p:nvSpPr>
        <p:spPr>
          <a:xfrm>
            <a:off x="3064644" y="914400"/>
            <a:ext cx="12158712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 dirty="0" smtClean="0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МИРОВЫЕ ТЕНДЕНЦИИ РАЗВИТИЯ МАРКЕТПЛЕЙСОВ</a:t>
            </a:r>
            <a:endParaRPr lang="en-US" sz="3999" b="1" spc="-39" dirty="0">
              <a:solidFill>
                <a:srgbClr val="FF6A0E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3674501" y="1632500"/>
            <a:ext cx="10938999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-10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Могут ли банковские продукты продаваться через агрегатор?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064644" y="1437304"/>
            <a:ext cx="12158712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 dirty="0" smtClean="0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ЖЕЛАНИЯ КЛИЕНТОВ</a:t>
            </a:r>
            <a:endParaRPr lang="en-US" sz="3999" b="1" spc="-39" dirty="0">
              <a:solidFill>
                <a:srgbClr val="FF6A0E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674501" y="2212485"/>
            <a:ext cx="10938999" cy="706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spc="-11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Как узнать, что именно нужно клиенту?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515864" y="3748838"/>
            <a:ext cx="7256272" cy="1500753"/>
            <a:chOff x="0" y="-63332"/>
            <a:chExt cx="9675029" cy="2001004"/>
          </a:xfrm>
        </p:grpSpPr>
        <p:grpSp>
          <p:nvGrpSpPr>
            <p:cNvPr id="6" name="Group 6"/>
            <p:cNvGrpSpPr/>
            <p:nvPr/>
          </p:nvGrpSpPr>
          <p:grpSpPr>
            <a:xfrm>
              <a:off x="540826" y="-63332"/>
              <a:ext cx="9134203" cy="2001004"/>
              <a:chOff x="0" y="-12510"/>
              <a:chExt cx="1804287" cy="39526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804287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271435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255614"/>
                    </a:lnTo>
                    <a:cubicBezTo>
                      <a:pt x="1804287" y="264352"/>
                      <a:pt x="1797203" y="271435"/>
                      <a:pt x="1788466" y="271435"/>
                    </a:cubicBezTo>
                    <a:lnTo>
                      <a:pt x="15821" y="271435"/>
                    </a:lnTo>
                    <a:cubicBezTo>
                      <a:pt x="7083" y="271435"/>
                      <a:pt x="0" y="264352"/>
                      <a:pt x="0" y="255614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12510"/>
                <a:ext cx="1804287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Самостоятельный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выбор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продукта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5515864" y="5362799"/>
            <a:ext cx="7256272" cy="1500753"/>
            <a:chOff x="0" y="-41801"/>
            <a:chExt cx="9675029" cy="2001004"/>
          </a:xfrm>
        </p:grpSpPr>
        <p:grpSp>
          <p:nvGrpSpPr>
            <p:cNvPr id="13" name="Group 13"/>
            <p:cNvGrpSpPr/>
            <p:nvPr/>
          </p:nvGrpSpPr>
          <p:grpSpPr>
            <a:xfrm>
              <a:off x="512891" y="-41801"/>
              <a:ext cx="9162138" cy="2001004"/>
              <a:chOff x="-5518" y="-8257"/>
              <a:chExt cx="1809805" cy="39526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804287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271435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255614"/>
                    </a:lnTo>
                    <a:cubicBezTo>
                      <a:pt x="1804287" y="264352"/>
                      <a:pt x="1797203" y="271435"/>
                      <a:pt x="1788466" y="271435"/>
                    </a:cubicBezTo>
                    <a:lnTo>
                      <a:pt x="15821" y="271435"/>
                    </a:lnTo>
                    <a:cubicBezTo>
                      <a:pt x="7083" y="271435"/>
                      <a:pt x="0" y="264352"/>
                      <a:pt x="0" y="255614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-5518" y="-8257"/>
                <a:ext cx="1804287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Сравнение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продуктов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9" name="Group 19"/>
          <p:cNvGrpSpPr/>
          <p:nvPr/>
        </p:nvGrpSpPr>
        <p:grpSpPr>
          <a:xfrm>
            <a:off x="5515864" y="6976762"/>
            <a:ext cx="7256272" cy="1500753"/>
            <a:chOff x="0" y="-20270"/>
            <a:chExt cx="9675029" cy="2001004"/>
          </a:xfrm>
        </p:grpSpPr>
        <p:grpSp>
          <p:nvGrpSpPr>
            <p:cNvPr id="20" name="Group 20"/>
            <p:cNvGrpSpPr/>
            <p:nvPr/>
          </p:nvGrpSpPr>
          <p:grpSpPr>
            <a:xfrm>
              <a:off x="512891" y="-20270"/>
              <a:ext cx="9162138" cy="2001004"/>
              <a:chOff x="-5518" y="-4004"/>
              <a:chExt cx="1809805" cy="39526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804287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271435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255614"/>
                    </a:lnTo>
                    <a:cubicBezTo>
                      <a:pt x="1804287" y="264352"/>
                      <a:pt x="1797203" y="271435"/>
                      <a:pt x="1788466" y="271435"/>
                    </a:cubicBezTo>
                    <a:lnTo>
                      <a:pt x="15821" y="271435"/>
                    </a:lnTo>
                    <a:cubicBezTo>
                      <a:pt x="7083" y="271435"/>
                      <a:pt x="0" y="264352"/>
                      <a:pt x="0" y="255614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-5518" y="-4004"/>
                <a:ext cx="1804287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Легкий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и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быстрый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заказ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продукта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6" name="Freeform 26"/>
          <p:cNvSpPr/>
          <p:nvPr/>
        </p:nvSpPr>
        <p:spPr>
          <a:xfrm rot="5801802" flipH="1">
            <a:off x="-768124" y="4182819"/>
            <a:ext cx="7665537" cy="7679499"/>
          </a:xfrm>
          <a:custGeom>
            <a:avLst/>
            <a:gdLst/>
            <a:ahLst/>
            <a:cxnLst/>
            <a:rect l="l" t="t" r="r" b="b"/>
            <a:pathLst>
              <a:path w="7665537" h="7679499">
                <a:moveTo>
                  <a:pt x="7665536" y="0"/>
                </a:moveTo>
                <a:lnTo>
                  <a:pt x="0" y="0"/>
                </a:lnTo>
                <a:lnTo>
                  <a:pt x="0" y="7679499"/>
                </a:lnTo>
                <a:lnTo>
                  <a:pt x="7665536" y="7679499"/>
                </a:lnTo>
                <a:lnTo>
                  <a:pt x="7665536" y="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48763" y="1179384"/>
            <a:ext cx="369" cy="11553444"/>
          </a:xfrm>
          <a:prstGeom prst="line">
            <a:avLst/>
          </a:prstGeom>
          <a:ln w="9525" cap="flat">
            <a:solidFill>
              <a:schemeClr val="bg1">
                <a:lumMod val="6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2126853" y="1900040"/>
            <a:ext cx="1590929" cy="2256522"/>
          </a:xfrm>
          <a:custGeom>
            <a:avLst/>
            <a:gdLst/>
            <a:ahLst/>
            <a:cxnLst/>
            <a:rect l="l" t="t" r="r" b="b"/>
            <a:pathLst>
              <a:path w="1590929" h="2256522">
                <a:moveTo>
                  <a:pt x="0" y="0"/>
                </a:moveTo>
                <a:lnTo>
                  <a:pt x="1590929" y="0"/>
                </a:lnTo>
                <a:lnTo>
                  <a:pt x="1590929" y="2256522"/>
                </a:lnTo>
                <a:lnTo>
                  <a:pt x="0" y="22565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260" t="-9876" r="-13754" b="-846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26853" y="6611261"/>
            <a:ext cx="1590929" cy="2256522"/>
          </a:xfrm>
          <a:custGeom>
            <a:avLst/>
            <a:gdLst/>
            <a:ahLst/>
            <a:cxnLst/>
            <a:rect l="l" t="t" r="r" b="b"/>
            <a:pathLst>
              <a:path w="1590929" h="2256522">
                <a:moveTo>
                  <a:pt x="0" y="0"/>
                </a:moveTo>
                <a:lnTo>
                  <a:pt x="1590929" y="0"/>
                </a:lnTo>
                <a:lnTo>
                  <a:pt x="1590929" y="2256522"/>
                </a:lnTo>
                <a:lnTo>
                  <a:pt x="0" y="22565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260" t="-9876" r="-13754" b="-846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553944" y="5018242"/>
            <a:ext cx="1590929" cy="2256522"/>
          </a:xfrm>
          <a:custGeom>
            <a:avLst/>
            <a:gdLst/>
            <a:ahLst/>
            <a:cxnLst/>
            <a:rect l="l" t="t" r="r" b="b"/>
            <a:pathLst>
              <a:path w="1590929" h="2256522">
                <a:moveTo>
                  <a:pt x="0" y="0"/>
                </a:moveTo>
                <a:lnTo>
                  <a:pt x="1590929" y="0"/>
                </a:lnTo>
                <a:lnTo>
                  <a:pt x="1590929" y="2256522"/>
                </a:lnTo>
                <a:lnTo>
                  <a:pt x="0" y="22565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260" t="-9876" r="-13754" b="-846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345269" y="2344641"/>
            <a:ext cx="2028918" cy="1811921"/>
          </a:xfrm>
          <a:custGeom>
            <a:avLst/>
            <a:gdLst/>
            <a:ahLst/>
            <a:cxnLst/>
            <a:rect l="l" t="t" r="r" b="b"/>
            <a:pathLst>
              <a:path w="2028918" h="1811921">
                <a:moveTo>
                  <a:pt x="0" y="0"/>
                </a:moveTo>
                <a:lnTo>
                  <a:pt x="2028917" y="0"/>
                </a:lnTo>
                <a:lnTo>
                  <a:pt x="2028917" y="1811921"/>
                </a:lnTo>
                <a:lnTo>
                  <a:pt x="0" y="18119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228965" y="2781077"/>
            <a:ext cx="1663984" cy="1486018"/>
          </a:xfrm>
          <a:custGeom>
            <a:avLst/>
            <a:gdLst/>
            <a:ahLst/>
            <a:cxnLst/>
            <a:rect l="l" t="t" r="r" b="b"/>
            <a:pathLst>
              <a:path w="1663984" h="1486018">
                <a:moveTo>
                  <a:pt x="0" y="0"/>
                </a:moveTo>
                <a:lnTo>
                  <a:pt x="1663984" y="0"/>
                </a:lnTo>
                <a:lnTo>
                  <a:pt x="1663984" y="1486018"/>
                </a:lnTo>
                <a:lnTo>
                  <a:pt x="0" y="14860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398567" y="8356387"/>
            <a:ext cx="1663984" cy="1486018"/>
          </a:xfrm>
          <a:custGeom>
            <a:avLst/>
            <a:gdLst/>
            <a:ahLst/>
            <a:cxnLst/>
            <a:rect l="l" t="t" r="r" b="b"/>
            <a:pathLst>
              <a:path w="1663984" h="1486018">
                <a:moveTo>
                  <a:pt x="0" y="0"/>
                </a:moveTo>
                <a:lnTo>
                  <a:pt x="1663984" y="0"/>
                </a:lnTo>
                <a:lnTo>
                  <a:pt x="1663984" y="1486017"/>
                </a:lnTo>
                <a:lnTo>
                  <a:pt x="0" y="14860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986476" y="7850055"/>
            <a:ext cx="1663984" cy="1486018"/>
          </a:xfrm>
          <a:custGeom>
            <a:avLst/>
            <a:gdLst/>
            <a:ahLst/>
            <a:cxnLst/>
            <a:rect l="l" t="t" r="r" b="b"/>
            <a:pathLst>
              <a:path w="1663984" h="1486018">
                <a:moveTo>
                  <a:pt x="0" y="0"/>
                </a:moveTo>
                <a:lnTo>
                  <a:pt x="1663984" y="0"/>
                </a:lnTo>
                <a:lnTo>
                  <a:pt x="1663984" y="1486018"/>
                </a:lnTo>
                <a:lnTo>
                  <a:pt x="0" y="14860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053506" y="8135320"/>
            <a:ext cx="1911525" cy="1707084"/>
          </a:xfrm>
          <a:custGeom>
            <a:avLst/>
            <a:gdLst/>
            <a:ahLst/>
            <a:cxnLst/>
            <a:rect l="l" t="t" r="r" b="b"/>
            <a:pathLst>
              <a:path w="1911525" h="1707084">
                <a:moveTo>
                  <a:pt x="0" y="0"/>
                </a:moveTo>
                <a:lnTo>
                  <a:pt x="1911525" y="0"/>
                </a:lnTo>
                <a:lnTo>
                  <a:pt x="1911525" y="1707084"/>
                </a:lnTo>
                <a:lnTo>
                  <a:pt x="0" y="17070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3717782" y="3250601"/>
            <a:ext cx="1627487" cy="0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2" name="AutoShape 12"/>
          <p:cNvSpPr/>
          <p:nvPr/>
        </p:nvSpPr>
        <p:spPr>
          <a:xfrm flipV="1">
            <a:off x="3717782" y="6611261"/>
            <a:ext cx="2335724" cy="1128261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3" name="Group 13"/>
          <p:cNvGrpSpPr/>
          <p:nvPr/>
        </p:nvGrpSpPr>
        <p:grpSpPr>
          <a:xfrm>
            <a:off x="6053506" y="5851597"/>
            <a:ext cx="1911525" cy="1519327"/>
            <a:chOff x="0" y="0"/>
            <a:chExt cx="2548700" cy="202576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48700" cy="1567218"/>
            </a:xfrm>
            <a:custGeom>
              <a:avLst/>
              <a:gdLst/>
              <a:ahLst/>
              <a:cxnLst/>
              <a:rect l="l" t="t" r="r" b="b"/>
              <a:pathLst>
                <a:path w="2548700" h="1567218">
                  <a:moveTo>
                    <a:pt x="0" y="0"/>
                  </a:moveTo>
                  <a:lnTo>
                    <a:pt x="2548700" y="0"/>
                  </a:lnTo>
                  <a:lnTo>
                    <a:pt x="2548700" y="1567218"/>
                  </a:lnTo>
                  <a:lnTo>
                    <a:pt x="0" y="15672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68311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1538643"/>
              <a:ext cx="2484943" cy="4871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4"/>
                </a:lnSpc>
              </a:pPr>
              <a:r>
                <a:rPr lang="en-US" sz="2294" spc="-5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Страховка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216893" y="5387602"/>
            <a:ext cx="1567706" cy="1904576"/>
            <a:chOff x="0" y="0"/>
            <a:chExt cx="2090275" cy="253943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90275" cy="2163362"/>
            </a:xfrm>
            <a:custGeom>
              <a:avLst/>
              <a:gdLst/>
              <a:ahLst/>
              <a:cxnLst/>
              <a:rect l="l" t="t" r="r" b="b"/>
              <a:pathLst>
                <a:path w="2090275" h="2163362">
                  <a:moveTo>
                    <a:pt x="0" y="0"/>
                  </a:moveTo>
                  <a:lnTo>
                    <a:pt x="2090275" y="0"/>
                  </a:lnTo>
                  <a:lnTo>
                    <a:pt x="2090275" y="2163362"/>
                  </a:lnTo>
                  <a:lnTo>
                    <a:pt x="0" y="2163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26145" y="2144312"/>
              <a:ext cx="2037986" cy="3951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0"/>
                </a:lnSpc>
              </a:pPr>
              <a:r>
                <a:rPr lang="en-US" sz="1882" spc="-4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Страховка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902212" y="3057875"/>
            <a:ext cx="1567706" cy="1904576"/>
            <a:chOff x="0" y="0"/>
            <a:chExt cx="2090275" cy="253943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90275" cy="2163362"/>
            </a:xfrm>
            <a:custGeom>
              <a:avLst/>
              <a:gdLst/>
              <a:ahLst/>
              <a:cxnLst/>
              <a:rect l="l" t="t" r="r" b="b"/>
              <a:pathLst>
                <a:path w="2090275" h="2163362">
                  <a:moveTo>
                    <a:pt x="0" y="0"/>
                  </a:moveTo>
                  <a:lnTo>
                    <a:pt x="2090275" y="0"/>
                  </a:lnTo>
                  <a:lnTo>
                    <a:pt x="2090275" y="2163362"/>
                  </a:lnTo>
                  <a:lnTo>
                    <a:pt x="0" y="2163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26145" y="2144312"/>
              <a:ext cx="2037986" cy="3951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0"/>
                </a:lnSpc>
              </a:pPr>
              <a:r>
                <a:rPr lang="en-US" sz="1882" spc="-4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Страховка</a:t>
              </a:r>
            </a:p>
          </p:txBody>
        </p:sp>
      </p:grpSp>
      <p:sp>
        <p:nvSpPr>
          <p:cNvPr id="22" name="AutoShape 22"/>
          <p:cNvSpPr/>
          <p:nvPr/>
        </p:nvSpPr>
        <p:spPr>
          <a:xfrm>
            <a:off x="3717782" y="7739522"/>
            <a:ext cx="2335724" cy="1249341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3" name="Freeform 23"/>
          <p:cNvSpPr/>
          <p:nvPr/>
        </p:nvSpPr>
        <p:spPr>
          <a:xfrm rot="-300000">
            <a:off x="4502206" y="6959257"/>
            <a:ext cx="554814" cy="554814"/>
          </a:xfrm>
          <a:custGeom>
            <a:avLst/>
            <a:gdLst/>
            <a:ahLst/>
            <a:cxnLst/>
            <a:rect l="l" t="t" r="r" b="b"/>
            <a:pathLst>
              <a:path w="554814" h="554814">
                <a:moveTo>
                  <a:pt x="0" y="0"/>
                </a:moveTo>
                <a:lnTo>
                  <a:pt x="554814" y="0"/>
                </a:lnTo>
                <a:lnTo>
                  <a:pt x="554814" y="554814"/>
                </a:lnTo>
                <a:lnTo>
                  <a:pt x="0" y="5548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4" name="AutoShape 24"/>
          <p:cNvSpPr/>
          <p:nvPr/>
        </p:nvSpPr>
        <p:spPr>
          <a:xfrm>
            <a:off x="7009269" y="7370924"/>
            <a:ext cx="0" cy="764396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5" name="AutoShape 25"/>
          <p:cNvSpPr/>
          <p:nvPr/>
        </p:nvSpPr>
        <p:spPr>
          <a:xfrm flipH="1">
            <a:off x="0" y="4494699"/>
            <a:ext cx="9144000" cy="0"/>
          </a:xfrm>
          <a:prstGeom prst="line">
            <a:avLst/>
          </a:prstGeom>
          <a:ln w="9525" cap="flat">
            <a:solidFill>
              <a:schemeClr val="bg1">
                <a:lumMod val="6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26"/>
          <p:cNvSpPr/>
          <p:nvPr/>
        </p:nvSpPr>
        <p:spPr>
          <a:xfrm>
            <a:off x="12234096" y="5000828"/>
            <a:ext cx="3029243" cy="2291350"/>
          </a:xfrm>
          <a:custGeom>
            <a:avLst/>
            <a:gdLst/>
            <a:ahLst/>
            <a:cxnLst/>
            <a:rect l="l" t="t" r="r" b="b"/>
            <a:pathLst>
              <a:path w="3029243" h="2291350">
                <a:moveTo>
                  <a:pt x="0" y="0"/>
                </a:moveTo>
                <a:lnTo>
                  <a:pt x="3029243" y="0"/>
                </a:lnTo>
                <a:lnTo>
                  <a:pt x="3029243" y="2291350"/>
                </a:lnTo>
                <a:lnTo>
                  <a:pt x="0" y="22913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6058637" y="311785"/>
            <a:ext cx="6180988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МОДЕЛИ ПРОДАЖ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18276" y="1206183"/>
            <a:ext cx="5135230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Прямые продажи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18276" y="4728092"/>
            <a:ext cx="5135230" cy="113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Вертикально-интегрированный </a:t>
            </a:r>
          </a:p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Маркетплейс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632296" y="1206183"/>
            <a:ext cx="6590126" cy="113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Горизонтально-интегрированный </a:t>
            </a:r>
          </a:p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Маркетплейс</a:t>
            </a:r>
          </a:p>
        </p:txBody>
      </p:sp>
      <p:sp>
        <p:nvSpPr>
          <p:cNvPr id="31" name="AutoShape 31"/>
          <p:cNvSpPr/>
          <p:nvPr/>
        </p:nvSpPr>
        <p:spPr>
          <a:xfrm flipH="1" flipV="1">
            <a:off x="13060957" y="4267095"/>
            <a:ext cx="268506" cy="733733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2" name="AutoShape 32"/>
          <p:cNvSpPr/>
          <p:nvPr/>
        </p:nvSpPr>
        <p:spPr>
          <a:xfrm flipV="1">
            <a:off x="14611869" y="4330126"/>
            <a:ext cx="505307" cy="670702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3" name="AutoShape 33"/>
          <p:cNvSpPr/>
          <p:nvPr/>
        </p:nvSpPr>
        <p:spPr>
          <a:xfrm flipV="1">
            <a:off x="15263339" y="5969561"/>
            <a:ext cx="765314" cy="59395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4" name="AutoShape 34"/>
          <p:cNvSpPr/>
          <p:nvPr/>
        </p:nvSpPr>
        <p:spPr>
          <a:xfrm>
            <a:off x="14961970" y="7292178"/>
            <a:ext cx="439966" cy="415460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5" name="AutoShape 35"/>
          <p:cNvSpPr/>
          <p:nvPr/>
        </p:nvSpPr>
        <p:spPr>
          <a:xfrm flipH="1">
            <a:off x="13230559" y="7292178"/>
            <a:ext cx="249528" cy="1064208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6" name="AutoShape 36"/>
          <p:cNvSpPr/>
          <p:nvPr/>
        </p:nvSpPr>
        <p:spPr>
          <a:xfrm>
            <a:off x="11144873" y="6146503"/>
            <a:ext cx="1089223" cy="0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912086"/>
            <a:ext cx="9824476" cy="1464657"/>
            <a:chOff x="0" y="0"/>
            <a:chExt cx="2587516" cy="3857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385753"/>
            </a:xfrm>
            <a:custGeom>
              <a:avLst/>
              <a:gdLst/>
              <a:ahLst/>
              <a:cxnLst/>
              <a:rect l="l" t="t" r="r" b="b"/>
              <a:pathLst>
                <a:path w="2587516" h="385753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345564"/>
                  </a:lnTo>
                  <a:cubicBezTo>
                    <a:pt x="2587516" y="367760"/>
                    <a:pt x="2569523" y="385753"/>
                    <a:pt x="2547327" y="385753"/>
                  </a:cubicBezTo>
                  <a:lnTo>
                    <a:pt x="40189" y="385753"/>
                  </a:lnTo>
                  <a:cubicBezTo>
                    <a:pt x="29530" y="385753"/>
                    <a:pt x="19308" y="381519"/>
                    <a:pt x="11771" y="373982"/>
                  </a:cubicBezTo>
                  <a:cubicBezTo>
                    <a:pt x="4234" y="366445"/>
                    <a:pt x="0" y="356223"/>
                    <a:pt x="0" y="345564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587516" cy="471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71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259821" y="9258300"/>
            <a:ext cx="1999479" cy="829419"/>
            <a:chOff x="0" y="0"/>
            <a:chExt cx="2665971" cy="1105891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201540" cy="530581"/>
              <a:chOff x="0" y="0"/>
              <a:chExt cx="237341" cy="10480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37341" cy="104806"/>
              </a:xfrm>
              <a:custGeom>
                <a:avLst/>
                <a:gdLst/>
                <a:ahLst/>
                <a:cxnLst/>
                <a:rect l="l" t="t" r="r" b="b"/>
                <a:pathLst>
                  <a:path w="237341" h="104806">
                    <a:moveTo>
                      <a:pt x="52403" y="0"/>
                    </a:moveTo>
                    <a:lnTo>
                      <a:pt x="184938" y="0"/>
                    </a:lnTo>
                    <a:cubicBezTo>
                      <a:pt x="213880" y="0"/>
                      <a:pt x="237341" y="23462"/>
                      <a:pt x="237341" y="52403"/>
                    </a:cubicBezTo>
                    <a:lnTo>
                      <a:pt x="237341" y="52403"/>
                    </a:lnTo>
                    <a:cubicBezTo>
                      <a:pt x="237341" y="66301"/>
                      <a:pt x="231820" y="79630"/>
                      <a:pt x="221993" y="89458"/>
                    </a:cubicBezTo>
                    <a:cubicBezTo>
                      <a:pt x="212165" y="99285"/>
                      <a:pt x="198836" y="104806"/>
                      <a:pt x="184938" y="104806"/>
                    </a:cubicBezTo>
                    <a:lnTo>
                      <a:pt x="52403" y="104806"/>
                    </a:lnTo>
                    <a:cubicBezTo>
                      <a:pt x="38505" y="104806"/>
                      <a:pt x="25176" y="99285"/>
                      <a:pt x="15349" y="89458"/>
                    </a:cubicBezTo>
                    <a:cubicBezTo>
                      <a:pt x="5521" y="79630"/>
                      <a:pt x="0" y="66301"/>
                      <a:pt x="0" y="52403"/>
                    </a:cubicBezTo>
                    <a:lnTo>
                      <a:pt x="0" y="52403"/>
                    </a:lnTo>
                    <a:cubicBezTo>
                      <a:pt x="0" y="38505"/>
                      <a:pt x="5521" y="25176"/>
                      <a:pt x="15349" y="15349"/>
                    </a:cubicBezTo>
                    <a:cubicBezTo>
                      <a:pt x="25176" y="5521"/>
                      <a:pt x="38505" y="0"/>
                      <a:pt x="524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237341" cy="1524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146997" y="0"/>
              <a:ext cx="2518975" cy="1105891"/>
            </a:xfrm>
            <a:custGeom>
              <a:avLst/>
              <a:gdLst/>
              <a:ahLst/>
              <a:cxnLst/>
              <a:rect l="l" t="t" r="r" b="b"/>
              <a:pathLst>
                <a:path w="2518975" h="1105891">
                  <a:moveTo>
                    <a:pt x="0" y="0"/>
                  </a:moveTo>
                  <a:lnTo>
                    <a:pt x="2518974" y="0"/>
                  </a:lnTo>
                  <a:lnTo>
                    <a:pt x="2518974" y="1105891"/>
                  </a:lnTo>
                  <a:lnTo>
                    <a:pt x="0" y="110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0743" t="-43889" r="-20227" b="-4106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4231762" y="717316"/>
            <a:ext cx="9824476" cy="1464657"/>
            <a:chOff x="0" y="0"/>
            <a:chExt cx="2587516" cy="3857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87516" cy="385753"/>
            </a:xfrm>
            <a:custGeom>
              <a:avLst/>
              <a:gdLst/>
              <a:ahLst/>
              <a:cxnLst/>
              <a:rect l="l" t="t" r="r" b="b"/>
              <a:pathLst>
                <a:path w="2587516" h="385753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345564"/>
                  </a:lnTo>
                  <a:cubicBezTo>
                    <a:pt x="2587516" y="367760"/>
                    <a:pt x="2569523" y="385753"/>
                    <a:pt x="2547327" y="385753"/>
                  </a:cubicBezTo>
                  <a:lnTo>
                    <a:pt x="40189" y="385753"/>
                  </a:lnTo>
                  <a:cubicBezTo>
                    <a:pt x="29530" y="385753"/>
                    <a:pt x="19308" y="381519"/>
                    <a:pt x="11771" y="373982"/>
                  </a:cubicBezTo>
                  <a:cubicBezTo>
                    <a:pt x="4234" y="366445"/>
                    <a:pt x="0" y="356223"/>
                    <a:pt x="0" y="345564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2587516" cy="471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719"/>
                </a:lnSpc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ВЕРТИКАЛЬНО-ИНТЕГРИРОВАННЫЙ МАРКЕТПЛЕЙС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042895" y="2400691"/>
            <a:ext cx="1597968" cy="706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1.Выбор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09767" y="8685266"/>
            <a:ext cx="6068467" cy="706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Интеграция с СДБО и АБС банка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69717" y="2400691"/>
            <a:ext cx="1700212" cy="706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2.Оплата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826479" y="3274262"/>
            <a:ext cx="5220234" cy="522023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231762" y="3274262"/>
            <a:ext cx="5220234" cy="5220234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231762" y="3273634"/>
            <a:ext cx="5220234" cy="5220653"/>
            <a:chOff x="0" y="0"/>
            <a:chExt cx="6960312" cy="6960870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6960312" cy="6960870"/>
              <a:chOff x="0" y="0"/>
              <a:chExt cx="812800" cy="81286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6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65">
                    <a:moveTo>
                      <a:pt x="406400" y="0"/>
                    </a:moveTo>
                    <a:cubicBezTo>
                      <a:pt x="181951" y="0"/>
                      <a:pt x="0" y="181966"/>
                      <a:pt x="0" y="406433"/>
                    </a:cubicBezTo>
                    <a:cubicBezTo>
                      <a:pt x="0" y="630899"/>
                      <a:pt x="181951" y="812865"/>
                      <a:pt x="406400" y="812865"/>
                    </a:cubicBezTo>
                    <a:cubicBezTo>
                      <a:pt x="630849" y="812865"/>
                      <a:pt x="812800" y="630899"/>
                      <a:pt x="812800" y="406433"/>
                    </a:cubicBezTo>
                    <a:cubicBezTo>
                      <a:pt x="812800" y="18196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14300" cap="sq">
                <a:solidFill>
                  <a:srgbClr val="FF6A0E"/>
                </a:solidFill>
                <a:prstDash val="solid"/>
                <a:miter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76200" y="28581"/>
                <a:ext cx="660400" cy="7080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861546" y="2869523"/>
              <a:ext cx="5237220" cy="1174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Маркетплейс</a:t>
              </a:r>
            </a:p>
            <a:p>
              <a:pPr algn="ctr">
                <a:lnSpc>
                  <a:spcPts val="3051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Сайт банка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809706" y="3273843"/>
            <a:ext cx="5220234" cy="5220653"/>
            <a:chOff x="0" y="0"/>
            <a:chExt cx="6960312" cy="6960870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6960312" cy="6960870"/>
              <a:chOff x="0" y="0"/>
              <a:chExt cx="812800" cy="81286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6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65">
                    <a:moveTo>
                      <a:pt x="406400" y="0"/>
                    </a:moveTo>
                    <a:cubicBezTo>
                      <a:pt x="181951" y="0"/>
                      <a:pt x="0" y="181966"/>
                      <a:pt x="0" y="406433"/>
                    </a:cubicBezTo>
                    <a:cubicBezTo>
                      <a:pt x="0" y="630899"/>
                      <a:pt x="181951" y="812865"/>
                      <a:pt x="406400" y="812865"/>
                    </a:cubicBezTo>
                    <a:cubicBezTo>
                      <a:pt x="630849" y="812865"/>
                      <a:pt x="812800" y="630899"/>
                      <a:pt x="812800" y="406433"/>
                    </a:cubicBezTo>
                    <a:cubicBezTo>
                      <a:pt x="812800" y="18196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14300" cap="sq">
                <a:solidFill>
                  <a:srgbClr val="FE9F69"/>
                </a:solidFill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76200" y="28581"/>
                <a:ext cx="660400" cy="7080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710455" y="2246037"/>
              <a:ext cx="5539403" cy="24211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Интернет-</a:t>
              </a:r>
            </a:p>
            <a:p>
              <a:pPr algn="ctr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банкинг</a:t>
              </a:r>
            </a:p>
            <a:p>
              <a:pPr algn="ctr">
                <a:lnSpc>
                  <a:spcPts val="3502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ctr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Мобильный банкинг</a:t>
              </a:r>
            </a:p>
          </p:txBody>
        </p:sp>
      </p:grpSp>
      <p:sp>
        <p:nvSpPr>
          <p:cNvPr id="32" name="Freeform 32"/>
          <p:cNvSpPr/>
          <p:nvPr/>
        </p:nvSpPr>
        <p:spPr>
          <a:xfrm rot="-2700000">
            <a:off x="572008" y="8245005"/>
            <a:ext cx="1526554" cy="1526554"/>
          </a:xfrm>
          <a:custGeom>
            <a:avLst/>
            <a:gdLst/>
            <a:ahLst/>
            <a:cxnLst/>
            <a:rect l="l" t="t" r="r" b="b"/>
            <a:pathLst>
              <a:path w="1526554" h="1526554">
                <a:moveTo>
                  <a:pt x="0" y="0"/>
                </a:moveTo>
                <a:lnTo>
                  <a:pt x="1526554" y="0"/>
                </a:lnTo>
                <a:lnTo>
                  <a:pt x="1526554" y="1526554"/>
                </a:lnTo>
                <a:lnTo>
                  <a:pt x="0" y="15265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3" name="AutoShape 33"/>
          <p:cNvSpPr/>
          <p:nvPr/>
        </p:nvSpPr>
        <p:spPr>
          <a:xfrm flipV="1">
            <a:off x="9144000" y="6149093"/>
            <a:ext cx="0" cy="2679048"/>
          </a:xfrm>
          <a:prstGeom prst="line">
            <a:avLst/>
          </a:prstGeom>
          <a:ln w="47625" cap="flat">
            <a:solidFill>
              <a:srgbClr val="575757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8461" y="4897582"/>
            <a:ext cx="1580063" cy="1070042"/>
          </a:xfrm>
          <a:custGeom>
            <a:avLst/>
            <a:gdLst/>
            <a:ahLst/>
            <a:cxnLst/>
            <a:rect l="l" t="t" r="r" b="b"/>
            <a:pathLst>
              <a:path w="1580063" h="1070042">
                <a:moveTo>
                  <a:pt x="0" y="0"/>
                </a:moveTo>
                <a:lnTo>
                  <a:pt x="1580063" y="0"/>
                </a:lnTo>
                <a:lnTo>
                  <a:pt x="1580063" y="1070043"/>
                </a:lnTo>
                <a:lnTo>
                  <a:pt x="0" y="10700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757674" y="3943881"/>
            <a:ext cx="3706656" cy="2147348"/>
            <a:chOff x="-2917" y="-2505"/>
            <a:chExt cx="865650" cy="5014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2733" cy="377665"/>
            </a:xfrm>
            <a:custGeom>
              <a:avLst/>
              <a:gdLst/>
              <a:ahLst/>
              <a:cxnLst/>
              <a:rect l="l" t="t" r="r" b="b"/>
              <a:pathLst>
                <a:path w="862733" h="377665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348325"/>
                  </a:lnTo>
                  <a:cubicBezTo>
                    <a:pt x="862733" y="356106"/>
                    <a:pt x="859642" y="363569"/>
                    <a:pt x="854140" y="369072"/>
                  </a:cubicBezTo>
                  <a:cubicBezTo>
                    <a:pt x="848638" y="374574"/>
                    <a:pt x="841175" y="377665"/>
                    <a:pt x="833394" y="377665"/>
                  </a:cubicBezTo>
                  <a:lnTo>
                    <a:pt x="29340" y="377665"/>
                  </a:lnTo>
                  <a:cubicBezTo>
                    <a:pt x="21559" y="377665"/>
                    <a:pt x="14096" y="374574"/>
                    <a:pt x="8593" y="369072"/>
                  </a:cubicBezTo>
                  <a:cubicBezTo>
                    <a:pt x="3091" y="363569"/>
                    <a:pt x="0" y="356106"/>
                    <a:pt x="0" y="348325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6A0E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-2917" y="-2505"/>
              <a:ext cx="862734" cy="50149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Маркетплейс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Сайт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банка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04042" y="4168195"/>
            <a:ext cx="3694170" cy="1789176"/>
            <a:chOff x="-1" y="0"/>
            <a:chExt cx="862734" cy="4178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62733" cy="277903"/>
            </a:xfrm>
            <a:custGeom>
              <a:avLst/>
              <a:gdLst/>
              <a:ahLst/>
              <a:cxnLst/>
              <a:rect l="l" t="t" r="r" b="b"/>
              <a:pathLst>
                <a:path w="862733" h="277903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248563"/>
                  </a:lnTo>
                  <a:cubicBezTo>
                    <a:pt x="862733" y="256344"/>
                    <a:pt x="859642" y="263807"/>
                    <a:pt x="854140" y="269309"/>
                  </a:cubicBezTo>
                  <a:cubicBezTo>
                    <a:pt x="848638" y="274812"/>
                    <a:pt x="841175" y="277903"/>
                    <a:pt x="833394" y="277903"/>
                  </a:cubicBezTo>
                  <a:lnTo>
                    <a:pt x="29340" y="277903"/>
                  </a:lnTo>
                  <a:cubicBezTo>
                    <a:pt x="13136" y="277903"/>
                    <a:pt x="0" y="264767"/>
                    <a:pt x="0" y="248563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6A0E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-1" y="16115"/>
              <a:ext cx="862734" cy="401728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SSO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519562" y="5697826"/>
            <a:ext cx="3739734" cy="1780239"/>
            <a:chOff x="-10642" y="0"/>
            <a:chExt cx="873375" cy="41575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2733" cy="277903"/>
            </a:xfrm>
            <a:custGeom>
              <a:avLst/>
              <a:gdLst/>
              <a:ahLst/>
              <a:cxnLst/>
              <a:rect l="l" t="t" r="r" b="b"/>
              <a:pathLst>
                <a:path w="862733" h="277903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248563"/>
                  </a:lnTo>
                  <a:cubicBezTo>
                    <a:pt x="862733" y="256344"/>
                    <a:pt x="859642" y="263807"/>
                    <a:pt x="854140" y="269309"/>
                  </a:cubicBezTo>
                  <a:cubicBezTo>
                    <a:pt x="848638" y="274812"/>
                    <a:pt x="841175" y="277903"/>
                    <a:pt x="833394" y="277903"/>
                  </a:cubicBezTo>
                  <a:lnTo>
                    <a:pt x="29340" y="277903"/>
                  </a:lnTo>
                  <a:cubicBezTo>
                    <a:pt x="13136" y="277903"/>
                    <a:pt x="0" y="264767"/>
                    <a:pt x="0" y="248563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866C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-10642" y="14028"/>
              <a:ext cx="862734" cy="401728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Социальные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сети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04042" y="5949689"/>
            <a:ext cx="3694170" cy="2147348"/>
            <a:chOff x="-1" y="0"/>
            <a:chExt cx="862734" cy="5014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2733" cy="377665"/>
            </a:xfrm>
            <a:custGeom>
              <a:avLst/>
              <a:gdLst/>
              <a:ahLst/>
              <a:cxnLst/>
              <a:rect l="l" t="t" r="r" b="b"/>
              <a:pathLst>
                <a:path w="862733" h="377665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348325"/>
                  </a:lnTo>
                  <a:cubicBezTo>
                    <a:pt x="862733" y="356106"/>
                    <a:pt x="859642" y="363569"/>
                    <a:pt x="854140" y="369072"/>
                  </a:cubicBezTo>
                  <a:cubicBezTo>
                    <a:pt x="848638" y="374574"/>
                    <a:pt x="841175" y="377665"/>
                    <a:pt x="833394" y="377665"/>
                  </a:cubicBezTo>
                  <a:lnTo>
                    <a:pt x="29340" y="377665"/>
                  </a:lnTo>
                  <a:cubicBezTo>
                    <a:pt x="21559" y="377665"/>
                    <a:pt x="14096" y="374574"/>
                    <a:pt x="8593" y="369072"/>
                  </a:cubicBezTo>
                  <a:cubicBezTo>
                    <a:pt x="3091" y="363569"/>
                    <a:pt x="0" y="356106"/>
                    <a:pt x="0" y="348325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961908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-1" y="0"/>
              <a:ext cx="862734" cy="50149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Мобильный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банкинг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553021" y="2747176"/>
            <a:ext cx="3706275" cy="1720172"/>
            <a:chOff x="-2828" y="-3511"/>
            <a:chExt cx="865561" cy="40172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62733" cy="277903"/>
            </a:xfrm>
            <a:custGeom>
              <a:avLst/>
              <a:gdLst/>
              <a:ahLst/>
              <a:cxnLst/>
              <a:rect l="l" t="t" r="r" b="b"/>
              <a:pathLst>
                <a:path w="862733" h="277903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248563"/>
                  </a:lnTo>
                  <a:cubicBezTo>
                    <a:pt x="862733" y="256344"/>
                    <a:pt x="859642" y="263807"/>
                    <a:pt x="854140" y="269309"/>
                  </a:cubicBezTo>
                  <a:cubicBezTo>
                    <a:pt x="848638" y="274812"/>
                    <a:pt x="841175" y="277903"/>
                    <a:pt x="833394" y="277903"/>
                  </a:cubicBezTo>
                  <a:lnTo>
                    <a:pt x="29340" y="277903"/>
                  </a:lnTo>
                  <a:cubicBezTo>
                    <a:pt x="13136" y="277903"/>
                    <a:pt x="0" y="264767"/>
                    <a:pt x="0" y="248563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866C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-2828" y="-3511"/>
              <a:ext cx="862734" cy="401728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Мессенджеры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04046" y="1839064"/>
            <a:ext cx="3694902" cy="1768200"/>
            <a:chOff x="0" y="0"/>
            <a:chExt cx="862905" cy="41294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62733" cy="281944"/>
            </a:xfrm>
            <a:custGeom>
              <a:avLst/>
              <a:gdLst/>
              <a:ahLst/>
              <a:cxnLst/>
              <a:rect l="l" t="t" r="r" b="b"/>
              <a:pathLst>
                <a:path w="862733" h="281944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252604"/>
                  </a:lnTo>
                  <a:cubicBezTo>
                    <a:pt x="862733" y="260385"/>
                    <a:pt x="859642" y="267848"/>
                    <a:pt x="854140" y="273351"/>
                  </a:cubicBezTo>
                  <a:cubicBezTo>
                    <a:pt x="848638" y="278853"/>
                    <a:pt x="841175" y="281944"/>
                    <a:pt x="833394" y="281944"/>
                  </a:cubicBezTo>
                  <a:lnTo>
                    <a:pt x="29340" y="281944"/>
                  </a:lnTo>
                  <a:cubicBezTo>
                    <a:pt x="21559" y="281944"/>
                    <a:pt x="14096" y="278853"/>
                    <a:pt x="8593" y="273351"/>
                  </a:cubicBezTo>
                  <a:cubicBezTo>
                    <a:pt x="3091" y="267848"/>
                    <a:pt x="0" y="260385"/>
                    <a:pt x="0" y="252604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961908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71" y="7175"/>
              <a:ext cx="862734" cy="405769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Интернет-банкинг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708508" y="1648474"/>
            <a:ext cx="3755821" cy="1628864"/>
            <a:chOff x="-14399" y="-3522"/>
            <a:chExt cx="877132" cy="38040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62733" cy="256579"/>
            </a:xfrm>
            <a:custGeom>
              <a:avLst/>
              <a:gdLst/>
              <a:ahLst/>
              <a:cxnLst/>
              <a:rect l="l" t="t" r="r" b="b"/>
              <a:pathLst>
                <a:path w="862733" h="256579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227239"/>
                  </a:lnTo>
                  <a:cubicBezTo>
                    <a:pt x="862733" y="235020"/>
                    <a:pt x="859642" y="242483"/>
                    <a:pt x="854140" y="247985"/>
                  </a:cubicBezTo>
                  <a:cubicBezTo>
                    <a:pt x="848638" y="253488"/>
                    <a:pt x="841175" y="256579"/>
                    <a:pt x="833394" y="256579"/>
                  </a:cubicBezTo>
                  <a:lnTo>
                    <a:pt x="29340" y="256579"/>
                  </a:lnTo>
                  <a:cubicBezTo>
                    <a:pt x="21559" y="256579"/>
                    <a:pt x="14096" y="253488"/>
                    <a:pt x="8593" y="247985"/>
                  </a:cubicBezTo>
                  <a:cubicBezTo>
                    <a:pt x="3091" y="242483"/>
                    <a:pt x="0" y="235020"/>
                    <a:pt x="0" y="227239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961908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-14399" y="-3522"/>
              <a:ext cx="862734" cy="380404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АБС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банка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25" name="AutoShape 25"/>
          <p:cNvSpPr/>
          <p:nvPr/>
        </p:nvSpPr>
        <p:spPr>
          <a:xfrm flipV="1">
            <a:off x="6464334" y="4763176"/>
            <a:ext cx="1739713" cy="0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26" name="AutoShape 26"/>
          <p:cNvSpPr/>
          <p:nvPr/>
        </p:nvSpPr>
        <p:spPr>
          <a:xfrm flipV="1">
            <a:off x="4617249" y="2762210"/>
            <a:ext cx="0" cy="1192398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27" name="AutoShape 27"/>
          <p:cNvSpPr/>
          <p:nvPr/>
        </p:nvSpPr>
        <p:spPr>
          <a:xfrm flipV="1">
            <a:off x="10051131" y="3046331"/>
            <a:ext cx="0" cy="1121864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28" name="AutoShape 28"/>
          <p:cNvSpPr/>
          <p:nvPr/>
        </p:nvSpPr>
        <p:spPr>
          <a:xfrm flipV="1">
            <a:off x="11538176" y="3357191"/>
            <a:ext cx="2026955" cy="811004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29" name="AutoShape 29"/>
          <p:cNvSpPr/>
          <p:nvPr/>
        </p:nvSpPr>
        <p:spPr>
          <a:xfrm>
            <a:off x="11417973" y="5358157"/>
            <a:ext cx="2147157" cy="934650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30" name="AutoShape 30"/>
          <p:cNvSpPr/>
          <p:nvPr/>
        </p:nvSpPr>
        <p:spPr>
          <a:xfrm>
            <a:off x="10051131" y="5358157"/>
            <a:ext cx="0" cy="591532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31" name="AutoShape 31"/>
          <p:cNvSpPr/>
          <p:nvPr/>
        </p:nvSpPr>
        <p:spPr>
          <a:xfrm flipV="1">
            <a:off x="5867065" y="2442697"/>
            <a:ext cx="2336981" cy="1511910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32" name="AutoShape 32"/>
          <p:cNvSpPr/>
          <p:nvPr/>
        </p:nvSpPr>
        <p:spPr>
          <a:xfrm>
            <a:off x="6070910" y="5571745"/>
            <a:ext cx="2133136" cy="1186513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33" name="TextBox 33"/>
          <p:cNvSpPr txBox="1"/>
          <p:nvPr/>
        </p:nvSpPr>
        <p:spPr>
          <a:xfrm>
            <a:off x="3337556" y="375140"/>
            <a:ext cx="11612887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ВЕРТИКАЛЬНО-ИНТЕГРИРОВАННЫЙ МАРКЕТПЛЕЙС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55433" y="2777317"/>
            <a:ext cx="3229462" cy="805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7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Импорт данных</a:t>
            </a:r>
          </a:p>
          <a:p>
            <a:pPr algn="r">
              <a:lnSpc>
                <a:spcPts val="297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о продуктах и услугах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78763" y="6024775"/>
            <a:ext cx="2839460" cy="805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Единая база данных продуктов и услуг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028700" y="7992640"/>
            <a:ext cx="5607368" cy="467995"/>
            <a:chOff x="0" y="0"/>
            <a:chExt cx="7476490" cy="623993"/>
          </a:xfrm>
        </p:grpSpPr>
        <p:grpSp>
          <p:nvGrpSpPr>
            <p:cNvPr id="37" name="Group 37"/>
            <p:cNvGrpSpPr/>
            <p:nvPr/>
          </p:nvGrpSpPr>
          <p:grpSpPr>
            <a:xfrm rot="-5400000">
              <a:off x="5987" y="156162"/>
              <a:ext cx="200079" cy="212053"/>
              <a:chOff x="0" y="0"/>
              <a:chExt cx="43219" cy="45805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355585" y="-38100"/>
              <a:ext cx="7120905" cy="662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0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Интеграция с CДБО и АБС банка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028700" y="8714289"/>
            <a:ext cx="6321758" cy="467995"/>
            <a:chOff x="0" y="0"/>
            <a:chExt cx="8429011" cy="623993"/>
          </a:xfrm>
        </p:grpSpPr>
        <p:grpSp>
          <p:nvGrpSpPr>
            <p:cNvPr id="42" name="Group 42"/>
            <p:cNvGrpSpPr/>
            <p:nvPr/>
          </p:nvGrpSpPr>
          <p:grpSpPr>
            <a:xfrm rot="-5400000">
              <a:off x="5987" y="156162"/>
              <a:ext cx="200079" cy="212053"/>
              <a:chOff x="0" y="0"/>
              <a:chExt cx="43219" cy="45805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355585" y="-38100"/>
              <a:ext cx="8073426" cy="662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0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SSO (технология единого входа)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028700" y="9435937"/>
            <a:ext cx="6321758" cy="467995"/>
            <a:chOff x="0" y="0"/>
            <a:chExt cx="8429011" cy="623993"/>
          </a:xfrm>
        </p:grpSpPr>
        <p:grpSp>
          <p:nvGrpSpPr>
            <p:cNvPr id="47" name="Group 47"/>
            <p:cNvGrpSpPr/>
            <p:nvPr/>
          </p:nvGrpSpPr>
          <p:grpSpPr>
            <a:xfrm rot="-5400000">
              <a:off x="5987" y="156162"/>
              <a:ext cx="200079" cy="212053"/>
              <a:chOff x="0" y="0"/>
              <a:chExt cx="43219" cy="45805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0" name="TextBox 50"/>
            <p:cNvSpPr txBox="1"/>
            <p:nvPr/>
          </p:nvSpPr>
          <p:spPr>
            <a:xfrm>
              <a:off x="355585" y="-38100"/>
              <a:ext cx="8073426" cy="662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0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Диплинкинг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51157"/>
            <a:ext cx="18288000" cy="1735843"/>
            <a:chOff x="0" y="0"/>
            <a:chExt cx="4816593" cy="4571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57177"/>
            </a:xfrm>
            <a:custGeom>
              <a:avLst/>
              <a:gdLst/>
              <a:ahLst/>
              <a:cxnLst/>
              <a:rect l="l" t="t" r="r" b="b"/>
              <a:pathLst>
                <a:path w="4816592" h="457177">
                  <a:moveTo>
                    <a:pt x="0" y="0"/>
                  </a:moveTo>
                  <a:lnTo>
                    <a:pt x="4816592" y="0"/>
                  </a:lnTo>
                  <a:lnTo>
                    <a:pt x="4816592" y="457177"/>
                  </a:lnTo>
                  <a:lnTo>
                    <a:pt x="0" y="457177"/>
                  </a:lnTo>
                  <a:close/>
                </a:path>
              </a:pathLst>
            </a:custGeom>
            <a:solidFill>
              <a:srgbClr val="6F655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048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86775" y="2993632"/>
            <a:ext cx="16121121" cy="8690310"/>
          </a:xfrm>
          <a:custGeom>
            <a:avLst/>
            <a:gdLst/>
            <a:ahLst/>
            <a:cxnLst/>
            <a:rect l="l" t="t" r="r" b="b"/>
            <a:pathLst>
              <a:path w="16121121" h="8690310">
                <a:moveTo>
                  <a:pt x="0" y="0"/>
                </a:moveTo>
                <a:lnTo>
                  <a:pt x="16121121" y="0"/>
                </a:lnTo>
                <a:lnTo>
                  <a:pt x="16121121" y="8690310"/>
                </a:lnTo>
                <a:lnTo>
                  <a:pt x="0" y="86903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37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160921" y="572008"/>
            <a:ext cx="9966158" cy="789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87"/>
              </a:lnSpc>
            </a:pPr>
            <a:r>
              <a:rPr lang="en-US" sz="4399" b="1" spc="-43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МАРКЕТПЛЕЙС ОАО «БЕЛИНВЕСТБАНК»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30208" y="0"/>
            <a:ext cx="11357792" cy="10287000"/>
            <a:chOff x="0" y="0"/>
            <a:chExt cx="299135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91352" cy="2709333"/>
            </a:xfrm>
            <a:custGeom>
              <a:avLst/>
              <a:gdLst/>
              <a:ahLst/>
              <a:cxnLst/>
              <a:rect l="l" t="t" r="r" b="b"/>
              <a:pathLst>
                <a:path w="2991352" h="2709333">
                  <a:moveTo>
                    <a:pt x="0" y="0"/>
                  </a:moveTo>
                  <a:lnTo>
                    <a:pt x="2991352" y="0"/>
                  </a:lnTo>
                  <a:lnTo>
                    <a:pt x="299135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6A0E">
                    <a:alpha val="100000"/>
                  </a:srgbClr>
                </a:gs>
                <a:gs pos="100000">
                  <a:srgbClr val="FF9100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99135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374551" y="338987"/>
            <a:ext cx="6456926" cy="4377248"/>
            <a:chOff x="0" y="0"/>
            <a:chExt cx="1768453" cy="11988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68453" cy="1198861"/>
            </a:xfrm>
            <a:custGeom>
              <a:avLst/>
              <a:gdLst/>
              <a:ahLst/>
              <a:cxnLst/>
              <a:rect l="l" t="t" r="r" b="b"/>
              <a:pathLst>
                <a:path w="1768453" h="1198861">
                  <a:moveTo>
                    <a:pt x="27577" y="0"/>
                  </a:moveTo>
                  <a:lnTo>
                    <a:pt x="1740875" y="0"/>
                  </a:lnTo>
                  <a:cubicBezTo>
                    <a:pt x="1756106" y="0"/>
                    <a:pt x="1768453" y="12347"/>
                    <a:pt x="1768453" y="27577"/>
                  </a:cubicBezTo>
                  <a:lnTo>
                    <a:pt x="1768453" y="1171284"/>
                  </a:lnTo>
                  <a:cubicBezTo>
                    <a:pt x="1768453" y="1186514"/>
                    <a:pt x="1756106" y="1198861"/>
                    <a:pt x="1740875" y="1198861"/>
                  </a:cubicBezTo>
                  <a:lnTo>
                    <a:pt x="27577" y="1198861"/>
                  </a:lnTo>
                  <a:cubicBezTo>
                    <a:pt x="12347" y="1198861"/>
                    <a:pt x="0" y="1186514"/>
                    <a:pt x="0" y="1171284"/>
                  </a:cubicBezTo>
                  <a:lnTo>
                    <a:pt x="0" y="27577"/>
                  </a:lnTo>
                  <a:cubicBezTo>
                    <a:pt x="0" y="12347"/>
                    <a:pt x="12347" y="0"/>
                    <a:pt x="27577" y="0"/>
                  </a:cubicBezTo>
                  <a:close/>
                </a:path>
              </a:pathLst>
            </a:custGeom>
            <a:blipFill>
              <a:blip r:embed="rId2"/>
              <a:stretch>
                <a:fillRect b="-14677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7366087" y="3291686"/>
            <a:ext cx="6456926" cy="4377248"/>
            <a:chOff x="0" y="0"/>
            <a:chExt cx="1768453" cy="119886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68453" cy="1198861"/>
            </a:xfrm>
            <a:custGeom>
              <a:avLst/>
              <a:gdLst/>
              <a:ahLst/>
              <a:cxnLst/>
              <a:rect l="l" t="t" r="r" b="b"/>
              <a:pathLst>
                <a:path w="1768453" h="1198861">
                  <a:moveTo>
                    <a:pt x="27577" y="0"/>
                  </a:moveTo>
                  <a:lnTo>
                    <a:pt x="1740875" y="0"/>
                  </a:lnTo>
                  <a:cubicBezTo>
                    <a:pt x="1756106" y="0"/>
                    <a:pt x="1768453" y="12347"/>
                    <a:pt x="1768453" y="27577"/>
                  </a:cubicBezTo>
                  <a:lnTo>
                    <a:pt x="1768453" y="1171284"/>
                  </a:lnTo>
                  <a:cubicBezTo>
                    <a:pt x="1768453" y="1186514"/>
                    <a:pt x="1756106" y="1198861"/>
                    <a:pt x="1740875" y="1198861"/>
                  </a:cubicBezTo>
                  <a:lnTo>
                    <a:pt x="27577" y="1198861"/>
                  </a:lnTo>
                  <a:cubicBezTo>
                    <a:pt x="12347" y="1198861"/>
                    <a:pt x="0" y="1186514"/>
                    <a:pt x="0" y="1171284"/>
                  </a:cubicBezTo>
                  <a:lnTo>
                    <a:pt x="0" y="27577"/>
                  </a:lnTo>
                  <a:cubicBezTo>
                    <a:pt x="0" y="12347"/>
                    <a:pt x="12347" y="0"/>
                    <a:pt x="27577" y="0"/>
                  </a:cubicBezTo>
                  <a:close/>
                </a:path>
              </a:pathLst>
            </a:custGeom>
            <a:blipFill>
              <a:blip r:embed="rId3"/>
              <a:stretch>
                <a:fillRect b="-15099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1374551" y="5570765"/>
            <a:ext cx="6456926" cy="4377248"/>
            <a:chOff x="0" y="0"/>
            <a:chExt cx="1768453" cy="119886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68453" cy="1198861"/>
            </a:xfrm>
            <a:custGeom>
              <a:avLst/>
              <a:gdLst/>
              <a:ahLst/>
              <a:cxnLst/>
              <a:rect l="l" t="t" r="r" b="b"/>
              <a:pathLst>
                <a:path w="1768453" h="1198861">
                  <a:moveTo>
                    <a:pt x="27577" y="0"/>
                  </a:moveTo>
                  <a:lnTo>
                    <a:pt x="1740875" y="0"/>
                  </a:lnTo>
                  <a:cubicBezTo>
                    <a:pt x="1756106" y="0"/>
                    <a:pt x="1768453" y="12347"/>
                    <a:pt x="1768453" y="27577"/>
                  </a:cubicBezTo>
                  <a:lnTo>
                    <a:pt x="1768453" y="1171284"/>
                  </a:lnTo>
                  <a:cubicBezTo>
                    <a:pt x="1768453" y="1186514"/>
                    <a:pt x="1756106" y="1198861"/>
                    <a:pt x="1740875" y="1198861"/>
                  </a:cubicBezTo>
                  <a:lnTo>
                    <a:pt x="27577" y="1198861"/>
                  </a:lnTo>
                  <a:cubicBezTo>
                    <a:pt x="12347" y="1198861"/>
                    <a:pt x="0" y="1186514"/>
                    <a:pt x="0" y="1171284"/>
                  </a:cubicBezTo>
                  <a:lnTo>
                    <a:pt x="0" y="27577"/>
                  </a:lnTo>
                  <a:cubicBezTo>
                    <a:pt x="0" y="12347"/>
                    <a:pt x="12347" y="0"/>
                    <a:pt x="27577" y="0"/>
                  </a:cubicBezTo>
                  <a:close/>
                </a:path>
              </a:pathLst>
            </a:custGeom>
            <a:blipFill>
              <a:blip r:embed="rId4"/>
              <a:stretch>
                <a:fillRect b="-17258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765413" y="5080190"/>
            <a:ext cx="5376329" cy="1487212"/>
            <a:chOff x="0" y="-13278"/>
            <a:chExt cx="1415988" cy="3916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12814" cy="267868"/>
            </a:xfrm>
            <a:custGeom>
              <a:avLst/>
              <a:gdLst/>
              <a:ahLst/>
              <a:cxnLst/>
              <a:rect l="l" t="t" r="r" b="b"/>
              <a:pathLst>
                <a:path w="1412814" h="267868">
                  <a:moveTo>
                    <a:pt x="20205" y="0"/>
                  </a:moveTo>
                  <a:lnTo>
                    <a:pt x="1392609" y="0"/>
                  </a:lnTo>
                  <a:cubicBezTo>
                    <a:pt x="1397967" y="0"/>
                    <a:pt x="1403107" y="2129"/>
                    <a:pt x="1406896" y="5918"/>
                  </a:cubicBezTo>
                  <a:cubicBezTo>
                    <a:pt x="1410685" y="9707"/>
                    <a:pt x="1412814" y="14847"/>
                    <a:pt x="1412814" y="20205"/>
                  </a:cubicBezTo>
                  <a:lnTo>
                    <a:pt x="1412814" y="247663"/>
                  </a:lnTo>
                  <a:cubicBezTo>
                    <a:pt x="1412814" y="258822"/>
                    <a:pt x="1403768" y="267868"/>
                    <a:pt x="1392609" y="267868"/>
                  </a:cubicBezTo>
                  <a:lnTo>
                    <a:pt x="20205" y="267868"/>
                  </a:lnTo>
                  <a:cubicBezTo>
                    <a:pt x="14847" y="267868"/>
                    <a:pt x="9707" y="265740"/>
                    <a:pt x="5918" y="261950"/>
                  </a:cubicBezTo>
                  <a:cubicBezTo>
                    <a:pt x="2129" y="258161"/>
                    <a:pt x="0" y="253022"/>
                    <a:pt x="0" y="247663"/>
                  </a:cubicBezTo>
                  <a:lnTo>
                    <a:pt x="0" y="20205"/>
                  </a:lnTo>
                  <a:cubicBezTo>
                    <a:pt x="0" y="14847"/>
                    <a:pt x="2129" y="9707"/>
                    <a:pt x="5918" y="5918"/>
                  </a:cubicBezTo>
                  <a:cubicBezTo>
                    <a:pt x="9707" y="2129"/>
                    <a:pt x="14847" y="0"/>
                    <a:pt x="20205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30303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174" y="-13278"/>
              <a:ext cx="1412814" cy="391693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l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Раздел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для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юридических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лиц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65413" y="3552333"/>
            <a:ext cx="5376329" cy="1500753"/>
            <a:chOff x="0" y="-11447"/>
            <a:chExt cx="1415988" cy="3952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15988" cy="271435"/>
            </a:xfrm>
            <a:custGeom>
              <a:avLst/>
              <a:gdLst/>
              <a:ahLst/>
              <a:cxnLst/>
              <a:rect l="l" t="t" r="r" b="b"/>
              <a:pathLst>
                <a:path w="1415988" h="271435">
                  <a:moveTo>
                    <a:pt x="20160" y="0"/>
                  </a:moveTo>
                  <a:lnTo>
                    <a:pt x="1395828" y="0"/>
                  </a:lnTo>
                  <a:cubicBezTo>
                    <a:pt x="1401175" y="0"/>
                    <a:pt x="1406302" y="2124"/>
                    <a:pt x="1410083" y="5905"/>
                  </a:cubicBezTo>
                  <a:cubicBezTo>
                    <a:pt x="1413864" y="9685"/>
                    <a:pt x="1415988" y="14813"/>
                    <a:pt x="1415988" y="20160"/>
                  </a:cubicBezTo>
                  <a:lnTo>
                    <a:pt x="1415988" y="251275"/>
                  </a:lnTo>
                  <a:cubicBezTo>
                    <a:pt x="1415988" y="262409"/>
                    <a:pt x="1406962" y="271435"/>
                    <a:pt x="1395828" y="271435"/>
                  </a:cubicBezTo>
                  <a:lnTo>
                    <a:pt x="20160" y="271435"/>
                  </a:lnTo>
                  <a:cubicBezTo>
                    <a:pt x="14813" y="271435"/>
                    <a:pt x="9685" y="269311"/>
                    <a:pt x="5905" y="265530"/>
                  </a:cubicBezTo>
                  <a:cubicBezTo>
                    <a:pt x="2124" y="261750"/>
                    <a:pt x="0" y="256622"/>
                    <a:pt x="0" y="251275"/>
                  </a:cubicBezTo>
                  <a:lnTo>
                    <a:pt x="0" y="20160"/>
                  </a:lnTo>
                  <a:cubicBezTo>
                    <a:pt x="0" y="14813"/>
                    <a:pt x="2124" y="9685"/>
                    <a:pt x="5905" y="5905"/>
                  </a:cubicBezTo>
                  <a:cubicBezTo>
                    <a:pt x="9685" y="2124"/>
                    <a:pt x="14813" y="0"/>
                    <a:pt x="2016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30303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11447"/>
              <a:ext cx="1415988" cy="39526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marL="0" lvl="1" indent="0" algn="l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Информация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о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банке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5413" y="6567402"/>
            <a:ext cx="5364278" cy="1487212"/>
            <a:chOff x="0" y="-22247"/>
            <a:chExt cx="1412814" cy="3916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12814" cy="267868"/>
            </a:xfrm>
            <a:custGeom>
              <a:avLst/>
              <a:gdLst/>
              <a:ahLst/>
              <a:cxnLst/>
              <a:rect l="l" t="t" r="r" b="b"/>
              <a:pathLst>
                <a:path w="1412814" h="267868">
                  <a:moveTo>
                    <a:pt x="20205" y="0"/>
                  </a:moveTo>
                  <a:lnTo>
                    <a:pt x="1392609" y="0"/>
                  </a:lnTo>
                  <a:cubicBezTo>
                    <a:pt x="1397967" y="0"/>
                    <a:pt x="1403107" y="2129"/>
                    <a:pt x="1406896" y="5918"/>
                  </a:cubicBezTo>
                  <a:cubicBezTo>
                    <a:pt x="1410685" y="9707"/>
                    <a:pt x="1412814" y="14847"/>
                    <a:pt x="1412814" y="20205"/>
                  </a:cubicBezTo>
                  <a:lnTo>
                    <a:pt x="1412814" y="247663"/>
                  </a:lnTo>
                  <a:cubicBezTo>
                    <a:pt x="1412814" y="258822"/>
                    <a:pt x="1403768" y="267868"/>
                    <a:pt x="1392609" y="267868"/>
                  </a:cubicBezTo>
                  <a:lnTo>
                    <a:pt x="20205" y="267868"/>
                  </a:lnTo>
                  <a:cubicBezTo>
                    <a:pt x="14847" y="267868"/>
                    <a:pt x="9707" y="265740"/>
                    <a:pt x="5918" y="261950"/>
                  </a:cubicBezTo>
                  <a:cubicBezTo>
                    <a:pt x="2129" y="258161"/>
                    <a:pt x="0" y="253022"/>
                    <a:pt x="0" y="247663"/>
                  </a:cubicBezTo>
                  <a:lnTo>
                    <a:pt x="0" y="20205"/>
                  </a:lnTo>
                  <a:cubicBezTo>
                    <a:pt x="0" y="14847"/>
                    <a:pt x="2129" y="9707"/>
                    <a:pt x="5918" y="5918"/>
                  </a:cubicBezTo>
                  <a:cubicBezTo>
                    <a:pt x="9707" y="2129"/>
                    <a:pt x="14847" y="0"/>
                    <a:pt x="20205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30303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22247"/>
              <a:ext cx="1412814" cy="391693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l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Раздел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для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физических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лиц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65413" y="914400"/>
            <a:ext cx="5679169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СТУРКТУРА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711573" flipV="1">
            <a:off x="-1789210" y="-926578"/>
            <a:ext cx="10423508" cy="10442495"/>
          </a:xfrm>
          <a:custGeom>
            <a:avLst/>
            <a:gdLst/>
            <a:ahLst/>
            <a:cxnLst/>
            <a:rect l="l" t="t" r="r" b="b"/>
            <a:pathLst>
              <a:path w="10423508" h="10442495">
                <a:moveTo>
                  <a:pt x="0" y="10442495"/>
                </a:moveTo>
                <a:lnTo>
                  <a:pt x="10423508" y="10442495"/>
                </a:lnTo>
                <a:lnTo>
                  <a:pt x="10423508" y="0"/>
                </a:lnTo>
                <a:lnTo>
                  <a:pt x="0" y="0"/>
                </a:lnTo>
                <a:lnTo>
                  <a:pt x="0" y="10442495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065008" y="1516709"/>
            <a:ext cx="6774648" cy="4114800"/>
            <a:chOff x="0" y="0"/>
            <a:chExt cx="1768453" cy="10741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68453" cy="1074126"/>
            </a:xfrm>
            <a:custGeom>
              <a:avLst/>
              <a:gdLst/>
              <a:ahLst/>
              <a:cxnLst/>
              <a:rect l="l" t="t" r="r" b="b"/>
              <a:pathLst>
                <a:path w="1768453" h="1074126">
                  <a:moveTo>
                    <a:pt x="26284" y="0"/>
                  </a:moveTo>
                  <a:lnTo>
                    <a:pt x="1742169" y="0"/>
                  </a:lnTo>
                  <a:cubicBezTo>
                    <a:pt x="1749140" y="0"/>
                    <a:pt x="1755825" y="2769"/>
                    <a:pt x="1760754" y="7698"/>
                  </a:cubicBezTo>
                  <a:cubicBezTo>
                    <a:pt x="1765683" y="12628"/>
                    <a:pt x="1768453" y="19313"/>
                    <a:pt x="1768453" y="26284"/>
                  </a:cubicBezTo>
                  <a:lnTo>
                    <a:pt x="1768453" y="1047843"/>
                  </a:lnTo>
                  <a:cubicBezTo>
                    <a:pt x="1768453" y="1054814"/>
                    <a:pt x="1765683" y="1061499"/>
                    <a:pt x="1760754" y="1066428"/>
                  </a:cubicBezTo>
                  <a:cubicBezTo>
                    <a:pt x="1755825" y="1071357"/>
                    <a:pt x="1749140" y="1074126"/>
                    <a:pt x="1742169" y="1074126"/>
                  </a:cubicBezTo>
                  <a:lnTo>
                    <a:pt x="26284" y="1074126"/>
                  </a:lnTo>
                  <a:cubicBezTo>
                    <a:pt x="11768" y="1074126"/>
                    <a:pt x="0" y="1062359"/>
                    <a:pt x="0" y="1047843"/>
                  </a:cubicBezTo>
                  <a:lnTo>
                    <a:pt x="0" y="26284"/>
                  </a:lnTo>
                  <a:cubicBezTo>
                    <a:pt x="0" y="19313"/>
                    <a:pt x="2769" y="12628"/>
                    <a:pt x="7698" y="7698"/>
                  </a:cubicBezTo>
                  <a:cubicBezTo>
                    <a:pt x="12628" y="2769"/>
                    <a:pt x="19313" y="0"/>
                    <a:pt x="26284" y="0"/>
                  </a:cubicBezTo>
                  <a:close/>
                </a:path>
              </a:pathLst>
            </a:custGeom>
            <a:blipFill>
              <a:blip r:embed="rId4"/>
              <a:stretch>
                <a:fillRect l="-4278" t="-13326" r="-6405" b="-303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5818211"/>
            <a:ext cx="6774648" cy="4114800"/>
            <a:chOff x="0" y="0"/>
            <a:chExt cx="1768453" cy="10741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68453" cy="1074126"/>
            </a:xfrm>
            <a:custGeom>
              <a:avLst/>
              <a:gdLst/>
              <a:ahLst/>
              <a:cxnLst/>
              <a:rect l="l" t="t" r="r" b="b"/>
              <a:pathLst>
                <a:path w="1768453" h="1074126">
                  <a:moveTo>
                    <a:pt x="26284" y="0"/>
                  </a:moveTo>
                  <a:lnTo>
                    <a:pt x="1742169" y="0"/>
                  </a:lnTo>
                  <a:cubicBezTo>
                    <a:pt x="1749140" y="0"/>
                    <a:pt x="1755825" y="2769"/>
                    <a:pt x="1760754" y="7698"/>
                  </a:cubicBezTo>
                  <a:cubicBezTo>
                    <a:pt x="1765683" y="12628"/>
                    <a:pt x="1768453" y="19313"/>
                    <a:pt x="1768453" y="26284"/>
                  </a:cubicBezTo>
                  <a:lnTo>
                    <a:pt x="1768453" y="1047843"/>
                  </a:lnTo>
                  <a:cubicBezTo>
                    <a:pt x="1768453" y="1054814"/>
                    <a:pt x="1765683" y="1061499"/>
                    <a:pt x="1760754" y="1066428"/>
                  </a:cubicBezTo>
                  <a:cubicBezTo>
                    <a:pt x="1755825" y="1071357"/>
                    <a:pt x="1749140" y="1074126"/>
                    <a:pt x="1742169" y="1074126"/>
                  </a:cubicBezTo>
                  <a:lnTo>
                    <a:pt x="26284" y="1074126"/>
                  </a:lnTo>
                  <a:cubicBezTo>
                    <a:pt x="11768" y="1074126"/>
                    <a:pt x="0" y="1062359"/>
                    <a:pt x="0" y="1047843"/>
                  </a:cubicBezTo>
                  <a:lnTo>
                    <a:pt x="0" y="26284"/>
                  </a:lnTo>
                  <a:cubicBezTo>
                    <a:pt x="0" y="19313"/>
                    <a:pt x="2769" y="12628"/>
                    <a:pt x="7698" y="7698"/>
                  </a:cubicBezTo>
                  <a:cubicBezTo>
                    <a:pt x="12628" y="2769"/>
                    <a:pt x="19313" y="0"/>
                    <a:pt x="26284" y="0"/>
                  </a:cubicBezTo>
                  <a:close/>
                </a:path>
              </a:pathLst>
            </a:custGeom>
            <a:blipFill>
              <a:blip r:embed="rId5"/>
              <a:stretch>
                <a:fillRect l="-4385" t="-12938" r="-4272" b="-2832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0484652" y="1516709"/>
            <a:ext cx="6774648" cy="4114800"/>
            <a:chOff x="0" y="0"/>
            <a:chExt cx="1768453" cy="10741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68453" cy="1074126"/>
            </a:xfrm>
            <a:custGeom>
              <a:avLst/>
              <a:gdLst/>
              <a:ahLst/>
              <a:cxnLst/>
              <a:rect l="l" t="t" r="r" b="b"/>
              <a:pathLst>
                <a:path w="1768453" h="1074126">
                  <a:moveTo>
                    <a:pt x="26284" y="0"/>
                  </a:moveTo>
                  <a:lnTo>
                    <a:pt x="1742169" y="0"/>
                  </a:lnTo>
                  <a:cubicBezTo>
                    <a:pt x="1749140" y="0"/>
                    <a:pt x="1755825" y="2769"/>
                    <a:pt x="1760754" y="7698"/>
                  </a:cubicBezTo>
                  <a:cubicBezTo>
                    <a:pt x="1765683" y="12628"/>
                    <a:pt x="1768453" y="19313"/>
                    <a:pt x="1768453" y="26284"/>
                  </a:cubicBezTo>
                  <a:lnTo>
                    <a:pt x="1768453" y="1047843"/>
                  </a:lnTo>
                  <a:cubicBezTo>
                    <a:pt x="1768453" y="1054814"/>
                    <a:pt x="1765683" y="1061499"/>
                    <a:pt x="1760754" y="1066428"/>
                  </a:cubicBezTo>
                  <a:cubicBezTo>
                    <a:pt x="1755825" y="1071357"/>
                    <a:pt x="1749140" y="1074126"/>
                    <a:pt x="1742169" y="1074126"/>
                  </a:cubicBezTo>
                  <a:lnTo>
                    <a:pt x="26284" y="1074126"/>
                  </a:lnTo>
                  <a:cubicBezTo>
                    <a:pt x="11768" y="1074126"/>
                    <a:pt x="0" y="1062359"/>
                    <a:pt x="0" y="1047843"/>
                  </a:cubicBezTo>
                  <a:lnTo>
                    <a:pt x="0" y="26284"/>
                  </a:lnTo>
                  <a:cubicBezTo>
                    <a:pt x="0" y="19313"/>
                    <a:pt x="2769" y="12628"/>
                    <a:pt x="7698" y="7698"/>
                  </a:cubicBezTo>
                  <a:cubicBezTo>
                    <a:pt x="12628" y="2769"/>
                    <a:pt x="19313" y="0"/>
                    <a:pt x="26284" y="0"/>
                  </a:cubicBezTo>
                  <a:close/>
                </a:path>
              </a:pathLst>
            </a:custGeom>
            <a:blipFill>
              <a:blip r:embed="rId6"/>
              <a:stretch>
                <a:fillRect l="-4973" t="-12415" r="-5174" b="-30883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8355033" y="5818211"/>
            <a:ext cx="6774648" cy="4114800"/>
            <a:chOff x="0" y="0"/>
            <a:chExt cx="1768453" cy="10741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68453" cy="1074126"/>
            </a:xfrm>
            <a:custGeom>
              <a:avLst/>
              <a:gdLst/>
              <a:ahLst/>
              <a:cxnLst/>
              <a:rect l="l" t="t" r="r" b="b"/>
              <a:pathLst>
                <a:path w="1768453" h="1074126">
                  <a:moveTo>
                    <a:pt x="26284" y="0"/>
                  </a:moveTo>
                  <a:lnTo>
                    <a:pt x="1742169" y="0"/>
                  </a:lnTo>
                  <a:cubicBezTo>
                    <a:pt x="1749140" y="0"/>
                    <a:pt x="1755825" y="2769"/>
                    <a:pt x="1760754" y="7698"/>
                  </a:cubicBezTo>
                  <a:cubicBezTo>
                    <a:pt x="1765683" y="12628"/>
                    <a:pt x="1768453" y="19313"/>
                    <a:pt x="1768453" y="26284"/>
                  </a:cubicBezTo>
                  <a:lnTo>
                    <a:pt x="1768453" y="1047843"/>
                  </a:lnTo>
                  <a:cubicBezTo>
                    <a:pt x="1768453" y="1054814"/>
                    <a:pt x="1765683" y="1061499"/>
                    <a:pt x="1760754" y="1066428"/>
                  </a:cubicBezTo>
                  <a:cubicBezTo>
                    <a:pt x="1755825" y="1071357"/>
                    <a:pt x="1749140" y="1074126"/>
                    <a:pt x="1742169" y="1074126"/>
                  </a:cubicBezTo>
                  <a:lnTo>
                    <a:pt x="26284" y="1074126"/>
                  </a:lnTo>
                  <a:cubicBezTo>
                    <a:pt x="11768" y="1074126"/>
                    <a:pt x="0" y="1062359"/>
                    <a:pt x="0" y="1047843"/>
                  </a:cubicBezTo>
                  <a:lnTo>
                    <a:pt x="0" y="26284"/>
                  </a:lnTo>
                  <a:cubicBezTo>
                    <a:pt x="0" y="19313"/>
                    <a:pt x="2769" y="12628"/>
                    <a:pt x="7698" y="7698"/>
                  </a:cubicBezTo>
                  <a:cubicBezTo>
                    <a:pt x="12628" y="2769"/>
                    <a:pt x="19313" y="0"/>
                    <a:pt x="26284" y="0"/>
                  </a:cubicBezTo>
                  <a:close/>
                </a:path>
              </a:pathLst>
            </a:custGeom>
            <a:blipFill>
              <a:blip r:embed="rId7"/>
              <a:stretch>
                <a:fillRect l="-4653" t="-14137" r="-4589" b="-28129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609340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0743" t="-43889" r="-20227" b="-41064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455701" y="613092"/>
            <a:ext cx="9376598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ЗАКАЗ ПРОДУКТА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79400" y="573405"/>
            <a:ext cx="9904781" cy="910590"/>
            <a:chOff x="0" y="0"/>
            <a:chExt cx="2608667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08667" cy="239826"/>
            </a:xfrm>
            <a:custGeom>
              <a:avLst/>
              <a:gdLst/>
              <a:ahLst/>
              <a:cxnLst/>
              <a:rect l="l" t="t" r="r" b="b"/>
              <a:pathLst>
                <a:path w="2608667" h="239826">
                  <a:moveTo>
                    <a:pt x="39863" y="0"/>
                  </a:moveTo>
                  <a:lnTo>
                    <a:pt x="2568803" y="0"/>
                  </a:lnTo>
                  <a:cubicBezTo>
                    <a:pt x="2579376" y="0"/>
                    <a:pt x="2589515" y="4200"/>
                    <a:pt x="2596991" y="11676"/>
                  </a:cubicBezTo>
                  <a:cubicBezTo>
                    <a:pt x="2604467" y="19152"/>
                    <a:pt x="2608667" y="29291"/>
                    <a:pt x="2608667" y="39863"/>
                  </a:cubicBezTo>
                  <a:lnTo>
                    <a:pt x="2608667" y="199963"/>
                  </a:lnTo>
                  <a:cubicBezTo>
                    <a:pt x="2608667" y="210535"/>
                    <a:pt x="2604467" y="220675"/>
                    <a:pt x="2596991" y="228150"/>
                  </a:cubicBezTo>
                  <a:cubicBezTo>
                    <a:pt x="2589515" y="235626"/>
                    <a:pt x="2579376" y="239826"/>
                    <a:pt x="2568803" y="239826"/>
                  </a:cubicBezTo>
                  <a:lnTo>
                    <a:pt x="39863" y="239826"/>
                  </a:lnTo>
                  <a:cubicBezTo>
                    <a:pt x="29291" y="239826"/>
                    <a:pt x="19152" y="235626"/>
                    <a:pt x="11676" y="228150"/>
                  </a:cubicBezTo>
                  <a:cubicBezTo>
                    <a:pt x="4200" y="220675"/>
                    <a:pt x="0" y="210535"/>
                    <a:pt x="0" y="199963"/>
                  </a:cubicBezTo>
                  <a:lnTo>
                    <a:pt x="0" y="39863"/>
                  </a:lnTo>
                  <a:cubicBezTo>
                    <a:pt x="0" y="29291"/>
                    <a:pt x="4200" y="19152"/>
                    <a:pt x="11676" y="11676"/>
                  </a:cubicBezTo>
                  <a:cubicBezTo>
                    <a:pt x="19152" y="4200"/>
                    <a:pt x="29291" y="0"/>
                    <a:pt x="398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608667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СРАВНЕНИЕ ПРОДУКТОВ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4916" y="1483995"/>
            <a:ext cx="8094958" cy="4469124"/>
            <a:chOff x="0" y="0"/>
            <a:chExt cx="2906849" cy="16048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06850" cy="1604835"/>
            </a:xfrm>
            <a:custGeom>
              <a:avLst/>
              <a:gdLst/>
              <a:ahLst/>
              <a:cxnLst/>
              <a:rect l="l" t="t" r="r" b="b"/>
              <a:pathLst>
                <a:path w="2906850" h="1604835">
                  <a:moveTo>
                    <a:pt x="21997" y="0"/>
                  </a:moveTo>
                  <a:lnTo>
                    <a:pt x="2884853" y="0"/>
                  </a:lnTo>
                  <a:cubicBezTo>
                    <a:pt x="2897001" y="0"/>
                    <a:pt x="2906850" y="9848"/>
                    <a:pt x="2906850" y="21997"/>
                  </a:cubicBezTo>
                  <a:lnTo>
                    <a:pt x="2906850" y="1582838"/>
                  </a:lnTo>
                  <a:cubicBezTo>
                    <a:pt x="2906850" y="1594986"/>
                    <a:pt x="2897001" y="1604835"/>
                    <a:pt x="2884853" y="1604835"/>
                  </a:cubicBezTo>
                  <a:lnTo>
                    <a:pt x="21997" y="1604835"/>
                  </a:lnTo>
                  <a:cubicBezTo>
                    <a:pt x="9848" y="1604835"/>
                    <a:pt x="0" y="1594986"/>
                    <a:pt x="0" y="1582838"/>
                  </a:cubicBezTo>
                  <a:lnTo>
                    <a:pt x="0" y="21997"/>
                  </a:lnTo>
                  <a:cubicBezTo>
                    <a:pt x="0" y="9848"/>
                    <a:pt x="9848" y="0"/>
                    <a:pt x="21997" y="0"/>
                  </a:cubicBezTo>
                  <a:close/>
                </a:path>
              </a:pathLst>
            </a:custGeom>
            <a:blipFill>
              <a:blip r:embed="rId2"/>
              <a:stretch>
                <a:fillRect l="-3060" t="-3200" r="-5842" b="-41965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7" name="Freeform 7"/>
          <p:cNvSpPr/>
          <p:nvPr/>
        </p:nvSpPr>
        <p:spPr>
          <a:xfrm rot="-10569548">
            <a:off x="14035694" y="4729125"/>
            <a:ext cx="7865574" cy="7865574"/>
          </a:xfrm>
          <a:custGeom>
            <a:avLst/>
            <a:gdLst/>
            <a:ahLst/>
            <a:cxnLst/>
            <a:rect l="l" t="t" r="r" b="b"/>
            <a:pathLst>
              <a:path w="7865574" h="7865574">
                <a:moveTo>
                  <a:pt x="0" y="0"/>
                </a:moveTo>
                <a:lnTo>
                  <a:pt x="7865575" y="0"/>
                </a:lnTo>
                <a:lnTo>
                  <a:pt x="7865575" y="7865575"/>
                </a:lnTo>
                <a:lnTo>
                  <a:pt x="0" y="78655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8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9438126" y="1483995"/>
            <a:ext cx="8094958" cy="4469124"/>
            <a:chOff x="0" y="0"/>
            <a:chExt cx="2906849" cy="160483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06850" cy="1604835"/>
            </a:xfrm>
            <a:custGeom>
              <a:avLst/>
              <a:gdLst/>
              <a:ahLst/>
              <a:cxnLst/>
              <a:rect l="l" t="t" r="r" b="b"/>
              <a:pathLst>
                <a:path w="2906850" h="1604835">
                  <a:moveTo>
                    <a:pt x="21997" y="0"/>
                  </a:moveTo>
                  <a:lnTo>
                    <a:pt x="2884853" y="0"/>
                  </a:lnTo>
                  <a:cubicBezTo>
                    <a:pt x="2897001" y="0"/>
                    <a:pt x="2906850" y="9848"/>
                    <a:pt x="2906850" y="21997"/>
                  </a:cubicBezTo>
                  <a:lnTo>
                    <a:pt x="2906850" y="1582838"/>
                  </a:lnTo>
                  <a:cubicBezTo>
                    <a:pt x="2906850" y="1594986"/>
                    <a:pt x="2897001" y="1604835"/>
                    <a:pt x="2884853" y="1604835"/>
                  </a:cubicBezTo>
                  <a:lnTo>
                    <a:pt x="21997" y="1604835"/>
                  </a:lnTo>
                  <a:cubicBezTo>
                    <a:pt x="9848" y="1604835"/>
                    <a:pt x="0" y="1594986"/>
                    <a:pt x="0" y="1582838"/>
                  </a:cubicBezTo>
                  <a:lnTo>
                    <a:pt x="0" y="21997"/>
                  </a:lnTo>
                  <a:cubicBezTo>
                    <a:pt x="0" y="9848"/>
                    <a:pt x="9848" y="0"/>
                    <a:pt x="21997" y="0"/>
                  </a:cubicBezTo>
                  <a:close/>
                </a:path>
              </a:pathLst>
            </a:custGeom>
            <a:blipFill>
              <a:blip r:embed="rId5"/>
              <a:stretch>
                <a:fillRect l="-3476" t="-2286" r="-1009" b="-37054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5971639" y="5339127"/>
            <a:ext cx="7320301" cy="4762159"/>
            <a:chOff x="0" y="0"/>
            <a:chExt cx="2906849" cy="18910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06850" cy="1891026"/>
            </a:xfrm>
            <a:custGeom>
              <a:avLst/>
              <a:gdLst/>
              <a:ahLst/>
              <a:cxnLst/>
              <a:rect l="l" t="t" r="r" b="b"/>
              <a:pathLst>
                <a:path w="2906850" h="1891026">
                  <a:moveTo>
                    <a:pt x="24325" y="0"/>
                  </a:moveTo>
                  <a:lnTo>
                    <a:pt x="2882525" y="0"/>
                  </a:lnTo>
                  <a:cubicBezTo>
                    <a:pt x="2895959" y="0"/>
                    <a:pt x="2906850" y="10891"/>
                    <a:pt x="2906850" y="24325"/>
                  </a:cubicBezTo>
                  <a:lnTo>
                    <a:pt x="2906850" y="1866701"/>
                  </a:lnTo>
                  <a:cubicBezTo>
                    <a:pt x="2906850" y="1873152"/>
                    <a:pt x="2904287" y="1879339"/>
                    <a:pt x="2899725" y="1883901"/>
                  </a:cubicBezTo>
                  <a:cubicBezTo>
                    <a:pt x="2895163" y="1888463"/>
                    <a:pt x="2888976" y="1891026"/>
                    <a:pt x="2882525" y="1891026"/>
                  </a:cubicBezTo>
                  <a:lnTo>
                    <a:pt x="24325" y="1891026"/>
                  </a:lnTo>
                  <a:cubicBezTo>
                    <a:pt x="17873" y="1891026"/>
                    <a:pt x="11686" y="1888463"/>
                    <a:pt x="7125" y="1883901"/>
                  </a:cubicBezTo>
                  <a:cubicBezTo>
                    <a:pt x="2563" y="1879339"/>
                    <a:pt x="0" y="1873152"/>
                    <a:pt x="0" y="1866701"/>
                  </a:cubicBezTo>
                  <a:lnTo>
                    <a:pt x="0" y="24325"/>
                  </a:lnTo>
                  <a:cubicBezTo>
                    <a:pt x="0" y="10891"/>
                    <a:pt x="10891" y="0"/>
                    <a:pt x="24325" y="0"/>
                  </a:cubicBezTo>
                  <a:close/>
                </a:path>
              </a:pathLst>
            </a:custGeom>
            <a:blipFill>
              <a:blip r:embed="rId6"/>
              <a:stretch>
                <a:fillRect l="-5468" t="-11461" r="-2546" b="-10370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2" name="Freeform 12"/>
          <p:cNvSpPr/>
          <p:nvPr/>
        </p:nvSpPr>
        <p:spPr>
          <a:xfrm>
            <a:off x="1609340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93815" y="1278794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ПАРТНЕРСКИЕ ОТНОШЕНИЯ</a:t>
            </a:r>
          </a:p>
        </p:txBody>
      </p:sp>
      <p:sp>
        <p:nvSpPr>
          <p:cNvPr id="3" name="Freeform 3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679501" y="0"/>
            <a:ext cx="0" cy="11119792"/>
          </a:xfrm>
          <a:prstGeom prst="line">
            <a:avLst/>
          </a:prstGeom>
          <a:ln w="9525" cap="flat">
            <a:solidFill>
              <a:schemeClr val="bg1">
                <a:lumMod val="6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79501" y="9048778"/>
            <a:ext cx="18049632" cy="0"/>
          </a:xfrm>
          <a:prstGeom prst="line">
            <a:avLst/>
          </a:prstGeom>
          <a:ln w="9525" cap="flat">
            <a:solidFill>
              <a:schemeClr val="bg1">
                <a:lumMod val="65000"/>
              </a:scheme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1598572" y="3202997"/>
            <a:ext cx="7256272" cy="4201836"/>
            <a:chOff x="0" y="-99407"/>
            <a:chExt cx="9675029" cy="5602448"/>
          </a:xfrm>
        </p:grpSpPr>
        <p:grpSp>
          <p:nvGrpSpPr>
            <p:cNvPr id="7" name="Group 7"/>
            <p:cNvGrpSpPr/>
            <p:nvPr/>
          </p:nvGrpSpPr>
          <p:grpSpPr>
            <a:xfrm>
              <a:off x="540826" y="-99407"/>
              <a:ext cx="9134203" cy="5602448"/>
              <a:chOff x="0" y="-19636"/>
              <a:chExt cx="1804287" cy="1106656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804287" cy="982831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982831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967010"/>
                    </a:lnTo>
                    <a:cubicBezTo>
                      <a:pt x="1804287" y="975748"/>
                      <a:pt x="1797203" y="982831"/>
                      <a:pt x="1788466" y="982831"/>
                    </a:cubicBezTo>
                    <a:lnTo>
                      <a:pt x="15821" y="982831"/>
                    </a:lnTo>
                    <a:cubicBezTo>
                      <a:pt x="7083" y="982831"/>
                      <a:pt x="0" y="975748"/>
                      <a:pt x="0" y="967010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19636"/>
                <a:ext cx="1804287" cy="1106656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Для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банка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:</a:t>
                </a: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повышение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лояльности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клиентов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доход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от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агентских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продаж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расширение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тематики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продуктов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раскрытие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потенциала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клиентской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базы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-2388235" y="2388235"/>
              <a:ext cx="4975860" cy="199390"/>
              <a:chOff x="0" y="0"/>
              <a:chExt cx="982886" cy="39386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982886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982886" h="39386">
                    <a:moveTo>
                      <a:pt x="19693" y="0"/>
                    </a:moveTo>
                    <a:lnTo>
                      <a:pt x="963193" y="0"/>
                    </a:lnTo>
                    <a:cubicBezTo>
                      <a:pt x="974069" y="0"/>
                      <a:pt x="982886" y="8817"/>
                      <a:pt x="982886" y="19693"/>
                    </a:cubicBezTo>
                    <a:lnTo>
                      <a:pt x="982886" y="19693"/>
                    </a:lnTo>
                    <a:cubicBezTo>
                      <a:pt x="982886" y="30569"/>
                      <a:pt x="974069" y="39386"/>
                      <a:pt x="963193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982886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3" name="Group 13"/>
          <p:cNvGrpSpPr/>
          <p:nvPr/>
        </p:nvGrpSpPr>
        <p:grpSpPr>
          <a:xfrm>
            <a:off x="9598476" y="2663940"/>
            <a:ext cx="7256272" cy="2573061"/>
            <a:chOff x="0" y="-117111"/>
            <a:chExt cx="9675029" cy="3430748"/>
          </a:xfrm>
        </p:grpSpPr>
        <p:grpSp>
          <p:nvGrpSpPr>
            <p:cNvPr id="14" name="Group 14"/>
            <p:cNvGrpSpPr/>
            <p:nvPr/>
          </p:nvGrpSpPr>
          <p:grpSpPr>
            <a:xfrm>
              <a:off x="540826" y="-117111"/>
              <a:ext cx="9134203" cy="3430748"/>
              <a:chOff x="0" y="-23133"/>
              <a:chExt cx="1804287" cy="677679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804287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553854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538032"/>
                    </a:lnTo>
                    <a:cubicBezTo>
                      <a:pt x="1804287" y="546770"/>
                      <a:pt x="1797203" y="553854"/>
                      <a:pt x="1788466" y="553854"/>
                    </a:cubicBezTo>
                    <a:lnTo>
                      <a:pt x="15821" y="553854"/>
                    </a:lnTo>
                    <a:cubicBezTo>
                      <a:pt x="7083" y="553854"/>
                      <a:pt x="0" y="546770"/>
                      <a:pt x="0" y="538032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23133"/>
                <a:ext cx="1804287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Для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клиентов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:</a:t>
                </a: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экономия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времени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большой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выбор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в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одном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месте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9598476" y="5432108"/>
            <a:ext cx="7256272" cy="2573061"/>
            <a:chOff x="0" y="0"/>
            <a:chExt cx="9675029" cy="3430748"/>
          </a:xfrm>
        </p:grpSpPr>
        <p:grpSp>
          <p:nvGrpSpPr>
            <p:cNvPr id="21" name="Group 21"/>
            <p:cNvGrpSpPr/>
            <p:nvPr/>
          </p:nvGrpSpPr>
          <p:grpSpPr>
            <a:xfrm>
              <a:off x="540826" y="0"/>
              <a:ext cx="9134203" cy="3430748"/>
              <a:chOff x="0" y="0"/>
              <a:chExt cx="1804287" cy="67767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804287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553854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538032"/>
                    </a:lnTo>
                    <a:cubicBezTo>
                      <a:pt x="1804287" y="546770"/>
                      <a:pt x="1797203" y="553854"/>
                      <a:pt x="1788466" y="553854"/>
                    </a:cubicBezTo>
                    <a:lnTo>
                      <a:pt x="15821" y="553854"/>
                    </a:lnTo>
                    <a:cubicBezTo>
                      <a:pt x="7083" y="553854"/>
                      <a:pt x="0" y="546770"/>
                      <a:pt x="0" y="538032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0"/>
                <a:ext cx="1804287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Для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партнеров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:</a:t>
                </a: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Получение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площадки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с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высоким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трафиком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948929" flipV="1">
            <a:off x="10518445" y="-2848787"/>
            <a:ext cx="10423508" cy="10442495"/>
          </a:xfrm>
          <a:custGeom>
            <a:avLst/>
            <a:gdLst/>
            <a:ahLst/>
            <a:cxnLst/>
            <a:rect l="l" t="t" r="r" b="b"/>
            <a:pathLst>
              <a:path w="10423508" h="10442495">
                <a:moveTo>
                  <a:pt x="0" y="10442495"/>
                </a:moveTo>
                <a:lnTo>
                  <a:pt x="10423509" y="10442495"/>
                </a:lnTo>
                <a:lnTo>
                  <a:pt x="10423509" y="0"/>
                </a:lnTo>
                <a:lnTo>
                  <a:pt x="0" y="0"/>
                </a:lnTo>
                <a:lnTo>
                  <a:pt x="0" y="10442495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679400" y="573405"/>
            <a:ext cx="9904781" cy="910590"/>
            <a:chOff x="0" y="0"/>
            <a:chExt cx="2608667" cy="2398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08667" cy="239826"/>
            </a:xfrm>
            <a:custGeom>
              <a:avLst/>
              <a:gdLst/>
              <a:ahLst/>
              <a:cxnLst/>
              <a:rect l="l" t="t" r="r" b="b"/>
              <a:pathLst>
                <a:path w="2608667" h="239826">
                  <a:moveTo>
                    <a:pt x="39863" y="0"/>
                  </a:moveTo>
                  <a:lnTo>
                    <a:pt x="2568803" y="0"/>
                  </a:lnTo>
                  <a:cubicBezTo>
                    <a:pt x="2579376" y="0"/>
                    <a:pt x="2589515" y="4200"/>
                    <a:pt x="2596991" y="11676"/>
                  </a:cubicBezTo>
                  <a:cubicBezTo>
                    <a:pt x="2604467" y="19152"/>
                    <a:pt x="2608667" y="29291"/>
                    <a:pt x="2608667" y="39863"/>
                  </a:cubicBezTo>
                  <a:lnTo>
                    <a:pt x="2608667" y="199963"/>
                  </a:lnTo>
                  <a:cubicBezTo>
                    <a:pt x="2608667" y="210535"/>
                    <a:pt x="2604467" y="220675"/>
                    <a:pt x="2596991" y="228150"/>
                  </a:cubicBezTo>
                  <a:cubicBezTo>
                    <a:pt x="2589515" y="235626"/>
                    <a:pt x="2579376" y="239826"/>
                    <a:pt x="2568803" y="239826"/>
                  </a:cubicBezTo>
                  <a:lnTo>
                    <a:pt x="39863" y="239826"/>
                  </a:lnTo>
                  <a:cubicBezTo>
                    <a:pt x="29291" y="239826"/>
                    <a:pt x="19152" y="235626"/>
                    <a:pt x="11676" y="228150"/>
                  </a:cubicBezTo>
                  <a:cubicBezTo>
                    <a:pt x="4200" y="220675"/>
                    <a:pt x="0" y="210535"/>
                    <a:pt x="0" y="199963"/>
                  </a:cubicBezTo>
                  <a:lnTo>
                    <a:pt x="0" y="39863"/>
                  </a:lnTo>
                  <a:cubicBezTo>
                    <a:pt x="0" y="29291"/>
                    <a:pt x="4200" y="19152"/>
                    <a:pt x="11676" y="11676"/>
                  </a:cubicBezTo>
                  <a:cubicBezTo>
                    <a:pt x="19152" y="4200"/>
                    <a:pt x="29291" y="0"/>
                    <a:pt x="398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61925"/>
              <a:ext cx="2608667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ОНЛАЙН-СЕРВИСЫ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39299" y="1483995"/>
            <a:ext cx="6910355" cy="4919413"/>
            <a:chOff x="0" y="0"/>
            <a:chExt cx="2906849" cy="20693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4"/>
              <a:stretch>
                <a:fillRect l="-2697" t="-1134" r="-790" b="-3169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768730" y="1483995"/>
            <a:ext cx="6910355" cy="4919413"/>
            <a:chOff x="0" y="0"/>
            <a:chExt cx="2906849" cy="20693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5"/>
              <a:stretch>
                <a:fillRect l="-1721" t="-1774" r="-1369" b="-2129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5754015" y="4984973"/>
            <a:ext cx="6910355" cy="4919413"/>
            <a:chOff x="0" y="0"/>
            <a:chExt cx="2906849" cy="20693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6"/>
              <a:stretch>
                <a:fillRect l="-2069" t="-2529" r="-1423" b="-1960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2" name="Freeform 12"/>
          <p:cNvSpPr/>
          <p:nvPr/>
        </p:nvSpPr>
        <p:spPr>
          <a:xfrm>
            <a:off x="1609340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569548">
            <a:off x="-2904087" y="-1319807"/>
            <a:ext cx="7865574" cy="7865574"/>
          </a:xfrm>
          <a:custGeom>
            <a:avLst/>
            <a:gdLst/>
            <a:ahLst/>
            <a:cxnLst/>
            <a:rect l="l" t="t" r="r" b="b"/>
            <a:pathLst>
              <a:path w="7865574" h="7865574">
                <a:moveTo>
                  <a:pt x="0" y="0"/>
                </a:moveTo>
                <a:lnTo>
                  <a:pt x="7865574" y="0"/>
                </a:lnTo>
                <a:lnTo>
                  <a:pt x="7865574" y="7865574"/>
                </a:lnTo>
                <a:lnTo>
                  <a:pt x="0" y="7865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3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679400" y="573405"/>
            <a:ext cx="9904781" cy="910590"/>
            <a:chOff x="0" y="0"/>
            <a:chExt cx="2608667" cy="2398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08667" cy="239826"/>
            </a:xfrm>
            <a:custGeom>
              <a:avLst/>
              <a:gdLst/>
              <a:ahLst/>
              <a:cxnLst/>
              <a:rect l="l" t="t" r="r" b="b"/>
              <a:pathLst>
                <a:path w="2608667" h="239826">
                  <a:moveTo>
                    <a:pt x="39863" y="0"/>
                  </a:moveTo>
                  <a:lnTo>
                    <a:pt x="2568803" y="0"/>
                  </a:lnTo>
                  <a:cubicBezTo>
                    <a:pt x="2579376" y="0"/>
                    <a:pt x="2589515" y="4200"/>
                    <a:pt x="2596991" y="11676"/>
                  </a:cubicBezTo>
                  <a:cubicBezTo>
                    <a:pt x="2604467" y="19152"/>
                    <a:pt x="2608667" y="29291"/>
                    <a:pt x="2608667" y="39863"/>
                  </a:cubicBezTo>
                  <a:lnTo>
                    <a:pt x="2608667" y="199963"/>
                  </a:lnTo>
                  <a:cubicBezTo>
                    <a:pt x="2608667" y="210535"/>
                    <a:pt x="2604467" y="220675"/>
                    <a:pt x="2596991" y="228150"/>
                  </a:cubicBezTo>
                  <a:cubicBezTo>
                    <a:pt x="2589515" y="235626"/>
                    <a:pt x="2579376" y="239826"/>
                    <a:pt x="2568803" y="239826"/>
                  </a:cubicBezTo>
                  <a:lnTo>
                    <a:pt x="39863" y="239826"/>
                  </a:lnTo>
                  <a:cubicBezTo>
                    <a:pt x="29291" y="239826"/>
                    <a:pt x="19152" y="235626"/>
                    <a:pt x="11676" y="228150"/>
                  </a:cubicBezTo>
                  <a:cubicBezTo>
                    <a:pt x="4200" y="220675"/>
                    <a:pt x="0" y="210535"/>
                    <a:pt x="0" y="199963"/>
                  </a:cubicBezTo>
                  <a:lnTo>
                    <a:pt x="0" y="39863"/>
                  </a:lnTo>
                  <a:cubicBezTo>
                    <a:pt x="0" y="29291"/>
                    <a:pt x="4200" y="19152"/>
                    <a:pt x="11676" y="11676"/>
                  </a:cubicBezTo>
                  <a:cubicBezTo>
                    <a:pt x="19152" y="4200"/>
                    <a:pt x="29291" y="0"/>
                    <a:pt x="398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61925"/>
              <a:ext cx="2608667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БИЗНЕСУ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39299" y="1483995"/>
            <a:ext cx="6910355" cy="4919413"/>
            <a:chOff x="0" y="0"/>
            <a:chExt cx="2906849" cy="20693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4"/>
              <a:stretch>
                <a:fillRect l="-2752" t="-1340" b="-4927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754015" y="4984973"/>
            <a:ext cx="6910355" cy="4919413"/>
            <a:chOff x="0" y="0"/>
            <a:chExt cx="2906849" cy="20693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5"/>
              <a:stretch>
                <a:fillRect l="-3267" t="-5665" r="-5350" b="-6669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768730" y="1483995"/>
            <a:ext cx="6910355" cy="4919413"/>
            <a:chOff x="0" y="0"/>
            <a:chExt cx="2906849" cy="20693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6"/>
              <a:stretch>
                <a:fillRect l="-1581" t="-1623" r="-2520" b="-5858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2" name="Freeform 12"/>
          <p:cNvSpPr/>
          <p:nvPr/>
        </p:nvSpPr>
        <p:spPr>
          <a:xfrm>
            <a:off x="1609340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983257" y="2735855"/>
            <a:ext cx="8688889" cy="5821556"/>
          </a:xfrm>
          <a:custGeom>
            <a:avLst/>
            <a:gdLst/>
            <a:ahLst/>
            <a:cxnLst/>
            <a:rect l="l" t="t" r="r" b="b"/>
            <a:pathLst>
              <a:path w="8688889" h="5821556">
                <a:moveTo>
                  <a:pt x="0" y="0"/>
                </a:moveTo>
                <a:lnTo>
                  <a:pt x="8688888" y="0"/>
                </a:lnTo>
                <a:lnTo>
                  <a:pt x="8688888" y="5821556"/>
                </a:lnTo>
                <a:lnTo>
                  <a:pt x="0" y="58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300862" y="1616826"/>
            <a:ext cx="3712919" cy="5350293"/>
          </a:xfrm>
          <a:custGeom>
            <a:avLst/>
            <a:gdLst/>
            <a:ahLst/>
            <a:cxnLst/>
            <a:rect l="l" t="t" r="r" b="b"/>
            <a:pathLst>
              <a:path w="3712919" h="5350293">
                <a:moveTo>
                  <a:pt x="0" y="0"/>
                </a:moveTo>
                <a:lnTo>
                  <a:pt x="3712919" y="0"/>
                </a:lnTo>
                <a:lnTo>
                  <a:pt x="3712919" y="5350293"/>
                </a:lnTo>
                <a:lnTo>
                  <a:pt x="0" y="53502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582366" y="1414274"/>
            <a:ext cx="2898018" cy="5552845"/>
          </a:xfrm>
          <a:custGeom>
            <a:avLst/>
            <a:gdLst/>
            <a:ahLst/>
            <a:cxnLst/>
            <a:rect l="l" t="t" r="r" b="b"/>
            <a:pathLst>
              <a:path w="2898018" h="5552845">
                <a:moveTo>
                  <a:pt x="0" y="0"/>
                </a:moveTo>
                <a:lnTo>
                  <a:pt x="2898017" y="0"/>
                </a:lnTo>
                <a:lnTo>
                  <a:pt x="2898017" y="5552845"/>
                </a:lnTo>
                <a:lnTo>
                  <a:pt x="0" y="55528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4215" t="-7320" r="-25380" b="-525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500968" y="1414274"/>
            <a:ext cx="8303320" cy="5552845"/>
          </a:xfrm>
          <a:custGeom>
            <a:avLst/>
            <a:gdLst/>
            <a:ahLst/>
            <a:cxnLst/>
            <a:rect l="l" t="t" r="r" b="b"/>
            <a:pathLst>
              <a:path w="8303320" h="5552845">
                <a:moveTo>
                  <a:pt x="0" y="0"/>
                </a:moveTo>
                <a:lnTo>
                  <a:pt x="8303320" y="0"/>
                </a:lnTo>
                <a:lnTo>
                  <a:pt x="8303320" y="5552845"/>
                </a:lnTo>
                <a:lnTo>
                  <a:pt x="0" y="55528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357118" y="3372317"/>
            <a:ext cx="3766259" cy="4963533"/>
          </a:xfrm>
          <a:custGeom>
            <a:avLst/>
            <a:gdLst/>
            <a:ahLst/>
            <a:cxnLst/>
            <a:rect l="l" t="t" r="r" b="b"/>
            <a:pathLst>
              <a:path w="3766259" h="4963533">
                <a:moveTo>
                  <a:pt x="0" y="0"/>
                </a:moveTo>
                <a:lnTo>
                  <a:pt x="3766258" y="0"/>
                </a:lnTo>
                <a:lnTo>
                  <a:pt x="3766258" y="4963533"/>
                </a:lnTo>
                <a:lnTo>
                  <a:pt x="0" y="496353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60075" y="9358101"/>
            <a:ext cx="2715047" cy="697017"/>
          </a:xfrm>
          <a:custGeom>
            <a:avLst/>
            <a:gdLst/>
            <a:ahLst/>
            <a:cxnLst/>
            <a:rect l="l" t="t" r="r" b="b"/>
            <a:pathLst>
              <a:path w="2715047" h="697017">
                <a:moveTo>
                  <a:pt x="0" y="0"/>
                </a:moveTo>
                <a:lnTo>
                  <a:pt x="2715047" y="0"/>
                </a:lnTo>
                <a:lnTo>
                  <a:pt x="2715047" y="697017"/>
                </a:lnTo>
                <a:lnTo>
                  <a:pt x="0" y="6970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059731" y="7014744"/>
            <a:ext cx="3943287" cy="93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9"/>
              </a:lnSpc>
            </a:pPr>
            <a:r>
              <a:rPr lang="en-US" sz="3099" spc="-68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Сервис в мессенджерах и социальных сетях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8071001"/>
            <a:ext cx="4804326" cy="93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9"/>
              </a:lnSpc>
            </a:pPr>
            <a:r>
              <a:rPr lang="en-US" sz="3099" spc="-68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Сервис на сайте, в Интернет- и Мобильном банкинге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92502" y="8071001"/>
            <a:ext cx="4666798" cy="93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9"/>
              </a:lnSpc>
            </a:pPr>
            <a:r>
              <a:rPr lang="en-US" sz="3099" spc="-68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Рабочее место сотрудника Контакт-центра банка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93815" y="613092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ИНТЕГРИРОВАННЫЙ ОНЛАЙН-КОНСУЛЬТАНТ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948929" flipV="1">
            <a:off x="10518445" y="-2848787"/>
            <a:ext cx="10423508" cy="10442495"/>
          </a:xfrm>
          <a:custGeom>
            <a:avLst/>
            <a:gdLst/>
            <a:ahLst/>
            <a:cxnLst/>
            <a:rect l="l" t="t" r="r" b="b"/>
            <a:pathLst>
              <a:path w="10423508" h="10442495">
                <a:moveTo>
                  <a:pt x="0" y="10442495"/>
                </a:moveTo>
                <a:lnTo>
                  <a:pt x="10423509" y="10442495"/>
                </a:lnTo>
                <a:lnTo>
                  <a:pt x="10423509" y="0"/>
                </a:lnTo>
                <a:lnTo>
                  <a:pt x="0" y="0"/>
                </a:lnTo>
                <a:lnTo>
                  <a:pt x="0" y="10442495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679400" y="573405"/>
            <a:ext cx="9904781" cy="910590"/>
            <a:chOff x="0" y="0"/>
            <a:chExt cx="2608667" cy="2398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08667" cy="239826"/>
            </a:xfrm>
            <a:custGeom>
              <a:avLst/>
              <a:gdLst/>
              <a:ahLst/>
              <a:cxnLst/>
              <a:rect l="l" t="t" r="r" b="b"/>
              <a:pathLst>
                <a:path w="2608667" h="239826">
                  <a:moveTo>
                    <a:pt x="39863" y="0"/>
                  </a:moveTo>
                  <a:lnTo>
                    <a:pt x="2568803" y="0"/>
                  </a:lnTo>
                  <a:cubicBezTo>
                    <a:pt x="2579376" y="0"/>
                    <a:pt x="2589515" y="4200"/>
                    <a:pt x="2596991" y="11676"/>
                  </a:cubicBezTo>
                  <a:cubicBezTo>
                    <a:pt x="2604467" y="19152"/>
                    <a:pt x="2608667" y="29291"/>
                    <a:pt x="2608667" y="39863"/>
                  </a:cubicBezTo>
                  <a:lnTo>
                    <a:pt x="2608667" y="199963"/>
                  </a:lnTo>
                  <a:cubicBezTo>
                    <a:pt x="2608667" y="210535"/>
                    <a:pt x="2604467" y="220675"/>
                    <a:pt x="2596991" y="228150"/>
                  </a:cubicBezTo>
                  <a:cubicBezTo>
                    <a:pt x="2589515" y="235626"/>
                    <a:pt x="2579376" y="239826"/>
                    <a:pt x="2568803" y="239826"/>
                  </a:cubicBezTo>
                  <a:lnTo>
                    <a:pt x="39863" y="239826"/>
                  </a:lnTo>
                  <a:cubicBezTo>
                    <a:pt x="29291" y="239826"/>
                    <a:pt x="19152" y="235626"/>
                    <a:pt x="11676" y="228150"/>
                  </a:cubicBezTo>
                  <a:cubicBezTo>
                    <a:pt x="4200" y="220675"/>
                    <a:pt x="0" y="210535"/>
                    <a:pt x="0" y="199963"/>
                  </a:cubicBezTo>
                  <a:lnTo>
                    <a:pt x="0" y="39863"/>
                  </a:lnTo>
                  <a:cubicBezTo>
                    <a:pt x="0" y="29291"/>
                    <a:pt x="4200" y="19152"/>
                    <a:pt x="11676" y="11676"/>
                  </a:cubicBezTo>
                  <a:cubicBezTo>
                    <a:pt x="19152" y="4200"/>
                    <a:pt x="29291" y="0"/>
                    <a:pt x="398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61925"/>
              <a:ext cx="2608667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СИСТЕМА УПРАВЛЕНИЯ САЙТОМ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39299" y="1483995"/>
            <a:ext cx="6910355" cy="4919413"/>
            <a:chOff x="0" y="0"/>
            <a:chExt cx="2906849" cy="20693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4"/>
              <a:stretch>
                <a:fillRect l="-2664" t="-2655" r="-1169" b="-4193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768730" y="1483995"/>
            <a:ext cx="6910355" cy="4919413"/>
            <a:chOff x="0" y="0"/>
            <a:chExt cx="2906849" cy="20693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5"/>
              <a:stretch>
                <a:fillRect l="-8505" t="-7428" r="-5934" b="-10067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5754015" y="4984973"/>
            <a:ext cx="6910355" cy="4919413"/>
            <a:chOff x="0" y="0"/>
            <a:chExt cx="2906849" cy="20693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6"/>
              <a:stretch>
                <a:fillRect l="-3183" t="-4636" r="-2216" b="-3643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2" name="Freeform 12"/>
          <p:cNvSpPr/>
          <p:nvPr/>
        </p:nvSpPr>
        <p:spPr>
          <a:xfrm>
            <a:off x="1609340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46921" y="1325783"/>
            <a:ext cx="6774648" cy="4572844"/>
            <a:chOff x="0" y="0"/>
            <a:chExt cx="1768453" cy="11936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8453" cy="1193694"/>
            </a:xfrm>
            <a:custGeom>
              <a:avLst/>
              <a:gdLst/>
              <a:ahLst/>
              <a:cxnLst/>
              <a:rect l="l" t="t" r="r" b="b"/>
              <a:pathLst>
                <a:path w="1768453" h="1193694">
                  <a:moveTo>
                    <a:pt x="26284" y="0"/>
                  </a:moveTo>
                  <a:lnTo>
                    <a:pt x="1742169" y="0"/>
                  </a:lnTo>
                  <a:cubicBezTo>
                    <a:pt x="1749140" y="0"/>
                    <a:pt x="1755825" y="2769"/>
                    <a:pt x="1760754" y="7698"/>
                  </a:cubicBezTo>
                  <a:cubicBezTo>
                    <a:pt x="1765683" y="12628"/>
                    <a:pt x="1768453" y="19313"/>
                    <a:pt x="1768453" y="26284"/>
                  </a:cubicBezTo>
                  <a:lnTo>
                    <a:pt x="1768453" y="1167410"/>
                  </a:lnTo>
                  <a:cubicBezTo>
                    <a:pt x="1768453" y="1181926"/>
                    <a:pt x="1756685" y="1193694"/>
                    <a:pt x="1742169" y="1193694"/>
                  </a:cubicBezTo>
                  <a:lnTo>
                    <a:pt x="26284" y="1193694"/>
                  </a:lnTo>
                  <a:cubicBezTo>
                    <a:pt x="19313" y="1193694"/>
                    <a:pt x="12628" y="1190925"/>
                    <a:pt x="7698" y="1185996"/>
                  </a:cubicBezTo>
                  <a:cubicBezTo>
                    <a:pt x="2769" y="1181067"/>
                    <a:pt x="0" y="1174381"/>
                    <a:pt x="0" y="1167410"/>
                  </a:cubicBezTo>
                  <a:lnTo>
                    <a:pt x="0" y="26284"/>
                  </a:lnTo>
                  <a:cubicBezTo>
                    <a:pt x="0" y="19313"/>
                    <a:pt x="2769" y="12628"/>
                    <a:pt x="7698" y="7698"/>
                  </a:cubicBezTo>
                  <a:cubicBezTo>
                    <a:pt x="12628" y="2769"/>
                    <a:pt x="19313" y="0"/>
                    <a:pt x="26284" y="0"/>
                  </a:cubicBezTo>
                  <a:close/>
                </a:path>
              </a:pathLst>
            </a:custGeom>
            <a:blipFill>
              <a:blip r:embed="rId2"/>
              <a:stretch>
                <a:fillRect r="-5565" b="-13085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10744654" y="1325783"/>
            <a:ext cx="6774648" cy="4572844"/>
            <a:chOff x="0" y="0"/>
            <a:chExt cx="1768453" cy="11936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68453" cy="1193694"/>
            </a:xfrm>
            <a:custGeom>
              <a:avLst/>
              <a:gdLst/>
              <a:ahLst/>
              <a:cxnLst/>
              <a:rect l="l" t="t" r="r" b="b"/>
              <a:pathLst>
                <a:path w="1768453" h="1193694">
                  <a:moveTo>
                    <a:pt x="26284" y="0"/>
                  </a:moveTo>
                  <a:lnTo>
                    <a:pt x="1742169" y="0"/>
                  </a:lnTo>
                  <a:cubicBezTo>
                    <a:pt x="1749140" y="0"/>
                    <a:pt x="1755825" y="2769"/>
                    <a:pt x="1760754" y="7698"/>
                  </a:cubicBezTo>
                  <a:cubicBezTo>
                    <a:pt x="1765683" y="12628"/>
                    <a:pt x="1768453" y="19313"/>
                    <a:pt x="1768453" y="26284"/>
                  </a:cubicBezTo>
                  <a:lnTo>
                    <a:pt x="1768453" y="1167410"/>
                  </a:lnTo>
                  <a:cubicBezTo>
                    <a:pt x="1768453" y="1181926"/>
                    <a:pt x="1756685" y="1193694"/>
                    <a:pt x="1742169" y="1193694"/>
                  </a:cubicBezTo>
                  <a:lnTo>
                    <a:pt x="26284" y="1193694"/>
                  </a:lnTo>
                  <a:cubicBezTo>
                    <a:pt x="19313" y="1193694"/>
                    <a:pt x="12628" y="1190925"/>
                    <a:pt x="7698" y="1185996"/>
                  </a:cubicBezTo>
                  <a:cubicBezTo>
                    <a:pt x="2769" y="1181067"/>
                    <a:pt x="0" y="1174381"/>
                    <a:pt x="0" y="1167410"/>
                  </a:cubicBezTo>
                  <a:lnTo>
                    <a:pt x="0" y="26284"/>
                  </a:lnTo>
                  <a:cubicBezTo>
                    <a:pt x="0" y="19313"/>
                    <a:pt x="2769" y="12628"/>
                    <a:pt x="7698" y="7698"/>
                  </a:cubicBezTo>
                  <a:cubicBezTo>
                    <a:pt x="12628" y="2769"/>
                    <a:pt x="19313" y="0"/>
                    <a:pt x="26284" y="0"/>
                  </a:cubicBezTo>
                  <a:close/>
                </a:path>
              </a:pathLst>
            </a:custGeom>
            <a:blipFill>
              <a:blip r:embed="rId3"/>
              <a:stretch>
                <a:fillRect b="-7306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6" name="Freeform 6"/>
          <p:cNvSpPr/>
          <p:nvPr/>
        </p:nvSpPr>
        <p:spPr>
          <a:xfrm rot="-3711573" flipV="1">
            <a:off x="-1789210" y="-926578"/>
            <a:ext cx="10423508" cy="10442495"/>
          </a:xfrm>
          <a:custGeom>
            <a:avLst/>
            <a:gdLst/>
            <a:ahLst/>
            <a:cxnLst/>
            <a:rect l="l" t="t" r="r" b="b"/>
            <a:pathLst>
              <a:path w="10423508" h="10442495">
                <a:moveTo>
                  <a:pt x="0" y="10442495"/>
                </a:moveTo>
                <a:lnTo>
                  <a:pt x="10423508" y="10442495"/>
                </a:lnTo>
                <a:lnTo>
                  <a:pt x="10423508" y="0"/>
                </a:lnTo>
                <a:lnTo>
                  <a:pt x="0" y="0"/>
                </a:lnTo>
                <a:lnTo>
                  <a:pt x="0" y="10442495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796396" y="5363207"/>
            <a:ext cx="6774648" cy="4572844"/>
            <a:chOff x="0" y="0"/>
            <a:chExt cx="1768453" cy="11936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68453" cy="1193694"/>
            </a:xfrm>
            <a:custGeom>
              <a:avLst/>
              <a:gdLst/>
              <a:ahLst/>
              <a:cxnLst/>
              <a:rect l="l" t="t" r="r" b="b"/>
              <a:pathLst>
                <a:path w="1768453" h="1193694">
                  <a:moveTo>
                    <a:pt x="26284" y="0"/>
                  </a:moveTo>
                  <a:lnTo>
                    <a:pt x="1742169" y="0"/>
                  </a:lnTo>
                  <a:cubicBezTo>
                    <a:pt x="1749140" y="0"/>
                    <a:pt x="1755825" y="2769"/>
                    <a:pt x="1760754" y="7698"/>
                  </a:cubicBezTo>
                  <a:cubicBezTo>
                    <a:pt x="1765683" y="12628"/>
                    <a:pt x="1768453" y="19313"/>
                    <a:pt x="1768453" y="26284"/>
                  </a:cubicBezTo>
                  <a:lnTo>
                    <a:pt x="1768453" y="1167410"/>
                  </a:lnTo>
                  <a:cubicBezTo>
                    <a:pt x="1768453" y="1181926"/>
                    <a:pt x="1756685" y="1193694"/>
                    <a:pt x="1742169" y="1193694"/>
                  </a:cubicBezTo>
                  <a:lnTo>
                    <a:pt x="26284" y="1193694"/>
                  </a:lnTo>
                  <a:cubicBezTo>
                    <a:pt x="19313" y="1193694"/>
                    <a:pt x="12628" y="1190925"/>
                    <a:pt x="7698" y="1185996"/>
                  </a:cubicBezTo>
                  <a:cubicBezTo>
                    <a:pt x="2769" y="1181067"/>
                    <a:pt x="0" y="1174381"/>
                    <a:pt x="0" y="1167410"/>
                  </a:cubicBezTo>
                  <a:lnTo>
                    <a:pt x="0" y="26284"/>
                  </a:lnTo>
                  <a:cubicBezTo>
                    <a:pt x="0" y="19313"/>
                    <a:pt x="2769" y="12628"/>
                    <a:pt x="7698" y="7698"/>
                  </a:cubicBezTo>
                  <a:cubicBezTo>
                    <a:pt x="12628" y="2769"/>
                    <a:pt x="19313" y="0"/>
                    <a:pt x="26284" y="0"/>
                  </a:cubicBezTo>
                  <a:close/>
                </a:path>
              </a:pathLst>
            </a:custGeom>
            <a:blipFill>
              <a:blip r:embed="rId6"/>
              <a:stretch>
                <a:fillRect b="-7123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8237463" y="5363207"/>
            <a:ext cx="6774648" cy="4572844"/>
            <a:chOff x="0" y="0"/>
            <a:chExt cx="1768453" cy="119369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68453" cy="1193694"/>
            </a:xfrm>
            <a:custGeom>
              <a:avLst/>
              <a:gdLst/>
              <a:ahLst/>
              <a:cxnLst/>
              <a:rect l="l" t="t" r="r" b="b"/>
              <a:pathLst>
                <a:path w="1768453" h="1193694">
                  <a:moveTo>
                    <a:pt x="26284" y="0"/>
                  </a:moveTo>
                  <a:lnTo>
                    <a:pt x="1742169" y="0"/>
                  </a:lnTo>
                  <a:cubicBezTo>
                    <a:pt x="1749140" y="0"/>
                    <a:pt x="1755825" y="2769"/>
                    <a:pt x="1760754" y="7698"/>
                  </a:cubicBezTo>
                  <a:cubicBezTo>
                    <a:pt x="1765683" y="12628"/>
                    <a:pt x="1768453" y="19313"/>
                    <a:pt x="1768453" y="26284"/>
                  </a:cubicBezTo>
                  <a:lnTo>
                    <a:pt x="1768453" y="1167410"/>
                  </a:lnTo>
                  <a:cubicBezTo>
                    <a:pt x="1768453" y="1181926"/>
                    <a:pt x="1756685" y="1193694"/>
                    <a:pt x="1742169" y="1193694"/>
                  </a:cubicBezTo>
                  <a:lnTo>
                    <a:pt x="26284" y="1193694"/>
                  </a:lnTo>
                  <a:cubicBezTo>
                    <a:pt x="19313" y="1193694"/>
                    <a:pt x="12628" y="1190925"/>
                    <a:pt x="7698" y="1185996"/>
                  </a:cubicBezTo>
                  <a:cubicBezTo>
                    <a:pt x="2769" y="1181067"/>
                    <a:pt x="0" y="1174381"/>
                    <a:pt x="0" y="1167410"/>
                  </a:cubicBezTo>
                  <a:lnTo>
                    <a:pt x="0" y="26284"/>
                  </a:lnTo>
                  <a:cubicBezTo>
                    <a:pt x="0" y="19313"/>
                    <a:pt x="2769" y="12628"/>
                    <a:pt x="7698" y="7698"/>
                  </a:cubicBezTo>
                  <a:cubicBezTo>
                    <a:pt x="12628" y="2769"/>
                    <a:pt x="19313" y="0"/>
                    <a:pt x="26284" y="0"/>
                  </a:cubicBezTo>
                  <a:close/>
                </a:path>
              </a:pathLst>
            </a:custGeom>
            <a:blipFill>
              <a:blip r:embed="rId7"/>
              <a:stretch>
                <a:fillRect b="-7306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1" name="Freeform 11"/>
          <p:cNvSpPr/>
          <p:nvPr/>
        </p:nvSpPr>
        <p:spPr>
          <a:xfrm>
            <a:off x="1609340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0743" t="-43889" r="-20227" b="-41064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416024" y="457200"/>
            <a:ext cx="9376598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СИСТЕМА УПРАВЛЕНИЯ САЙТОМ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48034" y="2844759"/>
            <a:ext cx="14062097" cy="4807585"/>
            <a:chOff x="0" y="0"/>
            <a:chExt cx="18749463" cy="6410113"/>
          </a:xfrm>
        </p:grpSpPr>
        <p:sp>
          <p:nvSpPr>
            <p:cNvPr id="3" name="TextBox 3"/>
            <p:cNvSpPr txBox="1"/>
            <p:nvPr/>
          </p:nvSpPr>
          <p:spPr>
            <a:xfrm>
              <a:off x="322763" y="-123825"/>
              <a:ext cx="18426700" cy="6533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Расширенный подбор продуктов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Онлайн-заказ продуктов в одно действие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Технология диплинкинга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Использование технологии единого входа (SSO)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Система управления сайтом (CMS)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Онлайн-консультант и интеллектуальный помощник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Высокие стандарты безопасности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Индивидуальный адаптивный веб-дизайн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Возможность интеграции с другими решениями банка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 rot="-5400000">
              <a:off x="-3800" y="165949"/>
              <a:ext cx="200079" cy="192479"/>
              <a:chOff x="0" y="0"/>
              <a:chExt cx="43219" cy="4157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5400000">
              <a:off x="-3800" y="896224"/>
              <a:ext cx="200079" cy="192479"/>
              <a:chOff x="0" y="0"/>
              <a:chExt cx="43219" cy="41577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5400000">
              <a:off x="-3800" y="1629703"/>
              <a:ext cx="200079" cy="192479"/>
              <a:chOff x="0" y="0"/>
              <a:chExt cx="43219" cy="4157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-3800" y="3042657"/>
              <a:ext cx="200079" cy="192479"/>
              <a:chOff x="0" y="0"/>
              <a:chExt cx="43219" cy="4157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-3800" y="5237193"/>
              <a:ext cx="200079" cy="192479"/>
              <a:chOff x="0" y="0"/>
              <a:chExt cx="43219" cy="41577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-5400000">
              <a:off x="-3800" y="5958870"/>
              <a:ext cx="200079" cy="192479"/>
              <a:chOff x="0" y="0"/>
              <a:chExt cx="43219" cy="41577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 rot="-5400000">
              <a:off x="-3800" y="2363182"/>
              <a:ext cx="200079" cy="192479"/>
              <a:chOff x="0" y="0"/>
              <a:chExt cx="43219" cy="4157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 rot="-5400000">
              <a:off x="-3800" y="3770235"/>
              <a:ext cx="200079" cy="192479"/>
              <a:chOff x="0" y="0"/>
              <a:chExt cx="43219" cy="41577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-5400000">
              <a:off x="-3800" y="4503714"/>
              <a:ext cx="200079" cy="192479"/>
              <a:chOff x="0" y="0"/>
              <a:chExt cx="43219" cy="41577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31" name="TextBox 31"/>
          <p:cNvSpPr txBox="1"/>
          <p:nvPr/>
        </p:nvSpPr>
        <p:spPr>
          <a:xfrm>
            <a:off x="1848034" y="1562377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ПРЕИМУЩЕСТВА ИСПОЛЬЗОВАНИЯ</a:t>
            </a:r>
          </a:p>
        </p:txBody>
      </p:sp>
      <p:sp>
        <p:nvSpPr>
          <p:cNvPr id="32" name="Freeform 3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3" name="AutoShape 33"/>
          <p:cNvSpPr/>
          <p:nvPr/>
        </p:nvSpPr>
        <p:spPr>
          <a:xfrm flipV="1">
            <a:off x="679501" y="0"/>
            <a:ext cx="0" cy="11119792"/>
          </a:xfrm>
          <a:prstGeom prst="line">
            <a:avLst/>
          </a:prstGeom>
          <a:ln w="9525" cap="flat">
            <a:solidFill>
              <a:schemeClr val="bg1">
                <a:lumMod val="6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>
            <a:off x="679501" y="8780402"/>
            <a:ext cx="18049632" cy="0"/>
          </a:xfrm>
          <a:prstGeom prst="line">
            <a:avLst/>
          </a:prstGeom>
          <a:ln w="9525" cap="flat">
            <a:solidFill>
              <a:schemeClr val="bg1">
                <a:lumMod val="6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Freeform 35"/>
          <p:cNvSpPr/>
          <p:nvPr/>
        </p:nvSpPr>
        <p:spPr>
          <a:xfrm>
            <a:off x="15643883" y="508862"/>
            <a:ext cx="1615417" cy="1642291"/>
          </a:xfrm>
          <a:custGeom>
            <a:avLst/>
            <a:gdLst/>
            <a:ahLst/>
            <a:cxnLst/>
            <a:rect l="l" t="t" r="r" b="b"/>
            <a:pathLst>
              <a:path w="1615417" h="1642291">
                <a:moveTo>
                  <a:pt x="0" y="0"/>
                </a:moveTo>
                <a:lnTo>
                  <a:pt x="1615417" y="0"/>
                </a:lnTo>
                <a:lnTo>
                  <a:pt x="1615417" y="1642291"/>
                </a:lnTo>
                <a:lnTo>
                  <a:pt x="0" y="16422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20990" y="2062760"/>
            <a:ext cx="9446020" cy="7928158"/>
            <a:chOff x="0" y="0"/>
            <a:chExt cx="12594693" cy="10570877"/>
          </a:xfrm>
        </p:grpSpPr>
        <p:sp>
          <p:nvSpPr>
            <p:cNvPr id="4" name="Freeform 4"/>
            <p:cNvSpPr/>
            <p:nvPr/>
          </p:nvSpPr>
          <p:spPr>
            <a:xfrm>
              <a:off x="0" y="3349059"/>
              <a:ext cx="2381637" cy="3378036"/>
            </a:xfrm>
            <a:custGeom>
              <a:avLst/>
              <a:gdLst/>
              <a:ahLst/>
              <a:cxnLst/>
              <a:rect l="l" t="t" r="r" b="b"/>
              <a:pathLst>
                <a:path w="2381637" h="3378036">
                  <a:moveTo>
                    <a:pt x="0" y="0"/>
                  </a:moveTo>
                  <a:lnTo>
                    <a:pt x="2381637" y="0"/>
                  </a:lnTo>
                  <a:lnTo>
                    <a:pt x="2381637" y="3378035"/>
                  </a:lnTo>
                  <a:lnTo>
                    <a:pt x="0" y="3378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8260" t="-9876" r="-13754" b="-8461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4004534" y="0"/>
              <a:ext cx="2491000" cy="2224583"/>
            </a:xfrm>
            <a:custGeom>
              <a:avLst/>
              <a:gdLst/>
              <a:ahLst/>
              <a:cxnLst/>
              <a:rect l="l" t="t" r="r" b="b"/>
              <a:pathLst>
                <a:path w="2491000" h="2224583">
                  <a:moveTo>
                    <a:pt x="0" y="0"/>
                  </a:moveTo>
                  <a:lnTo>
                    <a:pt x="2491000" y="0"/>
                  </a:lnTo>
                  <a:lnTo>
                    <a:pt x="2491000" y="2224583"/>
                  </a:lnTo>
                  <a:lnTo>
                    <a:pt x="0" y="2224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4258429" y="8346294"/>
              <a:ext cx="2491000" cy="2224583"/>
            </a:xfrm>
            <a:custGeom>
              <a:avLst/>
              <a:gdLst/>
              <a:ahLst/>
              <a:cxnLst/>
              <a:rect l="l" t="t" r="r" b="b"/>
              <a:pathLst>
                <a:path w="2491000" h="2224583">
                  <a:moveTo>
                    <a:pt x="0" y="0"/>
                  </a:moveTo>
                  <a:lnTo>
                    <a:pt x="2491001" y="0"/>
                  </a:lnTo>
                  <a:lnTo>
                    <a:pt x="2491001" y="2224583"/>
                  </a:lnTo>
                  <a:lnTo>
                    <a:pt x="0" y="2224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8132555" y="7588310"/>
              <a:ext cx="2491000" cy="2224583"/>
            </a:xfrm>
            <a:custGeom>
              <a:avLst/>
              <a:gdLst/>
              <a:ahLst/>
              <a:cxnLst/>
              <a:rect l="l" t="t" r="r" b="b"/>
              <a:pathLst>
                <a:path w="2491000" h="2224583">
                  <a:moveTo>
                    <a:pt x="0" y="0"/>
                  </a:moveTo>
                  <a:lnTo>
                    <a:pt x="2491000" y="0"/>
                  </a:lnTo>
                  <a:lnTo>
                    <a:pt x="2491000" y="2224583"/>
                  </a:lnTo>
                  <a:lnTo>
                    <a:pt x="0" y="2224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9974627" y="3678526"/>
              <a:ext cx="2620066" cy="1610669"/>
            </a:xfrm>
            <a:custGeom>
              <a:avLst/>
              <a:gdLst/>
              <a:ahLst/>
              <a:cxnLst/>
              <a:rect l="l" t="t" r="r" b="b"/>
              <a:pathLst>
                <a:path w="2620066" h="1610669">
                  <a:moveTo>
                    <a:pt x="0" y="0"/>
                  </a:moveTo>
                  <a:lnTo>
                    <a:pt x="2620066" y="0"/>
                  </a:lnTo>
                  <a:lnTo>
                    <a:pt x="2620066" y="1610670"/>
                  </a:lnTo>
                  <a:lnTo>
                    <a:pt x="0" y="1610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3" b="-68343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10040060" y="5327081"/>
              <a:ext cx="2554633" cy="4998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4"/>
                </a:lnSpc>
              </a:pPr>
              <a:r>
                <a:rPr lang="en-US" sz="2358" spc="-5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Страховка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8295536" y="538338"/>
              <a:ext cx="2620066" cy="1564847"/>
            </a:xfrm>
            <a:custGeom>
              <a:avLst/>
              <a:gdLst/>
              <a:ahLst/>
              <a:cxnLst/>
              <a:rect l="l" t="t" r="r" b="b"/>
              <a:pathLst>
                <a:path w="2620066" h="1564847">
                  <a:moveTo>
                    <a:pt x="0" y="0"/>
                  </a:moveTo>
                  <a:lnTo>
                    <a:pt x="2620066" y="0"/>
                  </a:lnTo>
                  <a:lnTo>
                    <a:pt x="2620066" y="1564847"/>
                  </a:lnTo>
                  <a:lnTo>
                    <a:pt x="0" y="1564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909" b="-72377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8321330" y="2139901"/>
              <a:ext cx="2561402" cy="491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48"/>
                </a:lnSpc>
              </a:pPr>
              <a:r>
                <a:rPr lang="en-US" sz="2317" spc="-5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Страховка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012215" y="3322989"/>
              <a:ext cx="4534806" cy="3430174"/>
            </a:xfrm>
            <a:custGeom>
              <a:avLst/>
              <a:gdLst/>
              <a:ahLst/>
              <a:cxnLst/>
              <a:rect l="l" t="t" r="r" b="b"/>
              <a:pathLst>
                <a:path w="4534806" h="3430174">
                  <a:moveTo>
                    <a:pt x="0" y="0"/>
                  </a:moveTo>
                  <a:lnTo>
                    <a:pt x="4534806" y="0"/>
                  </a:lnTo>
                  <a:lnTo>
                    <a:pt x="4534806" y="3430174"/>
                  </a:lnTo>
                  <a:lnTo>
                    <a:pt x="0" y="3430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3" name="AutoShape 13"/>
            <p:cNvSpPr/>
            <p:nvPr/>
          </p:nvSpPr>
          <p:spPr>
            <a:xfrm flipH="1" flipV="1">
              <a:off x="5250034" y="2224583"/>
              <a:ext cx="401956" cy="1098406"/>
            </a:xfrm>
            <a:prstGeom prst="line">
              <a:avLst/>
            </a:prstGeom>
            <a:ln w="53168" cap="flat">
              <a:solidFill>
                <a:srgbClr val="FF6A0E"/>
              </a:solidFill>
              <a:prstDash val="solid"/>
              <a:headEnd type="none" w="sm" len="sm"/>
              <a:tailEnd type="arrow" w="med" len="sm"/>
            </a:ln>
          </p:spPr>
        </p:sp>
        <p:sp>
          <p:nvSpPr>
            <p:cNvPr id="14" name="AutoShape 14"/>
            <p:cNvSpPr/>
            <p:nvPr/>
          </p:nvSpPr>
          <p:spPr>
            <a:xfrm flipV="1">
              <a:off x="7571765" y="2318941"/>
              <a:ext cx="756450" cy="1004048"/>
            </a:xfrm>
            <a:prstGeom prst="line">
              <a:avLst/>
            </a:prstGeom>
            <a:ln w="53168" cap="flat">
              <a:solidFill>
                <a:srgbClr val="FF6A0E"/>
              </a:solidFill>
              <a:prstDash val="solid"/>
              <a:headEnd type="none" w="sm" len="sm"/>
              <a:tailEnd type="arrow" w="med" len="sm"/>
            </a:ln>
          </p:spPr>
        </p:sp>
        <p:sp>
          <p:nvSpPr>
            <p:cNvPr id="15" name="AutoShape 15"/>
            <p:cNvSpPr/>
            <p:nvPr/>
          </p:nvSpPr>
          <p:spPr>
            <a:xfrm flipV="1">
              <a:off x="8547021" y="4773192"/>
              <a:ext cx="1145682" cy="88915"/>
            </a:xfrm>
            <a:prstGeom prst="line">
              <a:avLst/>
            </a:prstGeom>
            <a:ln w="53168" cap="flat">
              <a:solidFill>
                <a:srgbClr val="FF6A0E"/>
              </a:solidFill>
              <a:prstDash val="solid"/>
              <a:headEnd type="none" w="sm" len="sm"/>
              <a:tailEnd type="arrow" w="med" len="sm"/>
            </a:ln>
          </p:spPr>
        </p:sp>
        <p:sp>
          <p:nvSpPr>
            <p:cNvPr id="16" name="AutoShape 16"/>
            <p:cNvSpPr/>
            <p:nvPr/>
          </p:nvSpPr>
          <p:spPr>
            <a:xfrm>
              <a:off x="8363383" y="6753163"/>
              <a:ext cx="1014671" cy="835147"/>
            </a:xfrm>
            <a:prstGeom prst="line">
              <a:avLst/>
            </a:prstGeom>
            <a:ln w="53168" cap="flat">
              <a:solidFill>
                <a:srgbClr val="FF6A0E"/>
              </a:solidFill>
              <a:prstDash val="solid"/>
              <a:headEnd type="none" w="sm" len="sm"/>
              <a:tailEnd type="arrow" w="med" len="sm"/>
            </a:ln>
          </p:spPr>
        </p:sp>
        <p:sp>
          <p:nvSpPr>
            <p:cNvPr id="17" name="AutoShape 17"/>
            <p:cNvSpPr/>
            <p:nvPr/>
          </p:nvSpPr>
          <p:spPr>
            <a:xfrm flipH="1">
              <a:off x="5503930" y="6753163"/>
              <a:ext cx="373547" cy="1593131"/>
            </a:xfrm>
            <a:prstGeom prst="line">
              <a:avLst/>
            </a:prstGeom>
            <a:ln w="53168" cap="flat">
              <a:solidFill>
                <a:srgbClr val="FF6A0E"/>
              </a:solidFill>
              <a:prstDash val="solid"/>
              <a:headEnd type="none" w="sm" len="sm"/>
              <a:tailEnd type="arrow" w="med" len="sm"/>
            </a:ln>
          </p:spPr>
        </p:sp>
        <p:sp>
          <p:nvSpPr>
            <p:cNvPr id="18" name="AutoShape 18"/>
            <p:cNvSpPr/>
            <p:nvPr/>
          </p:nvSpPr>
          <p:spPr>
            <a:xfrm>
              <a:off x="2381637" y="5038076"/>
              <a:ext cx="1630578" cy="0"/>
            </a:xfrm>
            <a:prstGeom prst="line">
              <a:avLst/>
            </a:prstGeom>
            <a:ln w="53168" cap="flat">
              <a:solidFill>
                <a:srgbClr val="FF6A0E"/>
              </a:solidFill>
              <a:prstDash val="solid"/>
              <a:headEnd type="none" w="sm" len="sm"/>
              <a:tailEnd type="arrow" w="med" len="sm"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4095694" y="294005"/>
            <a:ext cx="10096612" cy="1355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ГОРИЗОНТАЛЬНО-ИНТЕГРИРОВАННЫЙ МАРКЕТПЛЕЙС</a:t>
            </a:r>
          </a:p>
        </p:txBody>
      </p:sp>
      <p:sp>
        <p:nvSpPr>
          <p:cNvPr id="20" name="Freeform 20"/>
          <p:cNvSpPr/>
          <p:nvPr/>
        </p:nvSpPr>
        <p:spPr>
          <a:xfrm rot="-2700000">
            <a:off x="1211419" y="7830295"/>
            <a:ext cx="1526554" cy="1526554"/>
          </a:xfrm>
          <a:custGeom>
            <a:avLst/>
            <a:gdLst/>
            <a:ahLst/>
            <a:cxnLst/>
            <a:rect l="l" t="t" r="r" b="b"/>
            <a:pathLst>
              <a:path w="1526554" h="1526554">
                <a:moveTo>
                  <a:pt x="0" y="0"/>
                </a:moveTo>
                <a:lnTo>
                  <a:pt x="1526554" y="0"/>
                </a:lnTo>
                <a:lnTo>
                  <a:pt x="1526554" y="1526555"/>
                </a:lnTo>
                <a:lnTo>
                  <a:pt x="0" y="15265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48302" y="4194146"/>
            <a:ext cx="4308170" cy="2147348"/>
            <a:chOff x="-4239" y="-6550"/>
            <a:chExt cx="1006127" cy="5014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01888" cy="377665"/>
            </a:xfrm>
            <a:custGeom>
              <a:avLst/>
              <a:gdLst/>
              <a:ahLst/>
              <a:cxnLst/>
              <a:rect l="l" t="t" r="r" b="b"/>
              <a:pathLst>
                <a:path w="1001888" h="377665">
                  <a:moveTo>
                    <a:pt x="25265" y="0"/>
                  </a:moveTo>
                  <a:lnTo>
                    <a:pt x="976623" y="0"/>
                  </a:lnTo>
                  <a:cubicBezTo>
                    <a:pt x="990576" y="0"/>
                    <a:pt x="1001888" y="11311"/>
                    <a:pt x="1001888" y="25265"/>
                  </a:cubicBezTo>
                  <a:lnTo>
                    <a:pt x="1001888" y="352400"/>
                  </a:lnTo>
                  <a:cubicBezTo>
                    <a:pt x="1001888" y="366354"/>
                    <a:pt x="990576" y="377665"/>
                    <a:pt x="976623" y="377665"/>
                  </a:cubicBezTo>
                  <a:lnTo>
                    <a:pt x="25265" y="377665"/>
                  </a:lnTo>
                  <a:cubicBezTo>
                    <a:pt x="11311" y="377665"/>
                    <a:pt x="0" y="366354"/>
                    <a:pt x="0" y="352400"/>
                  </a:cubicBezTo>
                  <a:lnTo>
                    <a:pt x="0" y="25265"/>
                  </a:lnTo>
                  <a:cubicBezTo>
                    <a:pt x="0" y="11311"/>
                    <a:pt x="11311" y="0"/>
                    <a:pt x="2526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6A0E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-4239" y="-6550"/>
              <a:ext cx="1001888" cy="50149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Открытые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интерфейсы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(Open API)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150870" y="5972680"/>
            <a:ext cx="4302719" cy="2157633"/>
            <a:chOff x="-2966" y="0"/>
            <a:chExt cx="1004854" cy="5038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01888" cy="377665"/>
            </a:xfrm>
            <a:custGeom>
              <a:avLst/>
              <a:gdLst/>
              <a:ahLst/>
              <a:cxnLst/>
              <a:rect l="l" t="t" r="r" b="b"/>
              <a:pathLst>
                <a:path w="1001888" h="377665">
                  <a:moveTo>
                    <a:pt x="25265" y="0"/>
                  </a:moveTo>
                  <a:lnTo>
                    <a:pt x="976623" y="0"/>
                  </a:lnTo>
                  <a:cubicBezTo>
                    <a:pt x="990576" y="0"/>
                    <a:pt x="1001888" y="11311"/>
                    <a:pt x="1001888" y="25265"/>
                  </a:cubicBezTo>
                  <a:lnTo>
                    <a:pt x="1001888" y="352400"/>
                  </a:lnTo>
                  <a:cubicBezTo>
                    <a:pt x="1001888" y="366354"/>
                    <a:pt x="990576" y="377665"/>
                    <a:pt x="976623" y="377665"/>
                  </a:cubicBezTo>
                  <a:lnTo>
                    <a:pt x="25265" y="377665"/>
                  </a:lnTo>
                  <a:cubicBezTo>
                    <a:pt x="11311" y="377665"/>
                    <a:pt x="0" y="366354"/>
                    <a:pt x="0" y="352400"/>
                  </a:cubicBezTo>
                  <a:lnTo>
                    <a:pt x="0" y="25265"/>
                  </a:lnTo>
                  <a:cubicBezTo>
                    <a:pt x="0" y="11311"/>
                    <a:pt x="11311" y="0"/>
                    <a:pt x="2526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6A0E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-2966" y="2402"/>
              <a:ext cx="1001888" cy="50149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Платформа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быстрых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платежей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936563" y="4103690"/>
            <a:ext cx="4323482" cy="2147348"/>
            <a:chOff x="0" y="-27675"/>
            <a:chExt cx="1009703" cy="5014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1888" cy="377665"/>
            </a:xfrm>
            <a:custGeom>
              <a:avLst/>
              <a:gdLst/>
              <a:ahLst/>
              <a:cxnLst/>
              <a:rect l="l" t="t" r="r" b="b"/>
              <a:pathLst>
                <a:path w="1001888" h="377665">
                  <a:moveTo>
                    <a:pt x="25265" y="0"/>
                  </a:moveTo>
                  <a:lnTo>
                    <a:pt x="976623" y="0"/>
                  </a:lnTo>
                  <a:cubicBezTo>
                    <a:pt x="990576" y="0"/>
                    <a:pt x="1001888" y="11311"/>
                    <a:pt x="1001888" y="25265"/>
                  </a:cubicBezTo>
                  <a:lnTo>
                    <a:pt x="1001888" y="352400"/>
                  </a:lnTo>
                  <a:cubicBezTo>
                    <a:pt x="1001888" y="366354"/>
                    <a:pt x="990576" y="377665"/>
                    <a:pt x="976623" y="377665"/>
                  </a:cubicBezTo>
                  <a:lnTo>
                    <a:pt x="25265" y="377665"/>
                  </a:lnTo>
                  <a:cubicBezTo>
                    <a:pt x="11311" y="377665"/>
                    <a:pt x="0" y="366354"/>
                    <a:pt x="0" y="352400"/>
                  </a:cubicBezTo>
                  <a:lnTo>
                    <a:pt x="0" y="25265"/>
                  </a:lnTo>
                  <a:cubicBezTo>
                    <a:pt x="0" y="11311"/>
                    <a:pt x="11311" y="0"/>
                    <a:pt x="2526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6A0E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815" y="-27675"/>
              <a:ext cx="1001888" cy="50149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Сквозной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идентификатор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клиента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594803" y="5957835"/>
            <a:ext cx="5094603" cy="2147348"/>
            <a:chOff x="-5931" y="-3467"/>
            <a:chExt cx="1189790" cy="5014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3859" cy="377665"/>
            </a:xfrm>
            <a:custGeom>
              <a:avLst/>
              <a:gdLst/>
              <a:ahLst/>
              <a:cxnLst/>
              <a:rect l="l" t="t" r="r" b="b"/>
              <a:pathLst>
                <a:path w="1183859" h="377665">
                  <a:moveTo>
                    <a:pt x="21381" y="0"/>
                  </a:moveTo>
                  <a:lnTo>
                    <a:pt x="1162477" y="0"/>
                  </a:lnTo>
                  <a:cubicBezTo>
                    <a:pt x="1168148" y="0"/>
                    <a:pt x="1173587" y="2253"/>
                    <a:pt x="1177596" y="6262"/>
                  </a:cubicBezTo>
                  <a:cubicBezTo>
                    <a:pt x="1181606" y="10272"/>
                    <a:pt x="1183859" y="15711"/>
                    <a:pt x="1183859" y="21381"/>
                  </a:cubicBezTo>
                  <a:lnTo>
                    <a:pt x="1183859" y="356284"/>
                  </a:lnTo>
                  <a:cubicBezTo>
                    <a:pt x="1183859" y="361954"/>
                    <a:pt x="1181606" y="367393"/>
                    <a:pt x="1177596" y="371403"/>
                  </a:cubicBezTo>
                  <a:cubicBezTo>
                    <a:pt x="1173587" y="375412"/>
                    <a:pt x="1168148" y="377665"/>
                    <a:pt x="1162477" y="377665"/>
                  </a:cubicBezTo>
                  <a:lnTo>
                    <a:pt x="21381" y="377665"/>
                  </a:lnTo>
                  <a:cubicBezTo>
                    <a:pt x="15711" y="377665"/>
                    <a:pt x="10272" y="375412"/>
                    <a:pt x="6262" y="371403"/>
                  </a:cubicBezTo>
                  <a:cubicBezTo>
                    <a:pt x="2253" y="367393"/>
                    <a:pt x="0" y="361954"/>
                    <a:pt x="0" y="356284"/>
                  </a:cubicBezTo>
                  <a:lnTo>
                    <a:pt x="0" y="21381"/>
                  </a:lnTo>
                  <a:cubicBezTo>
                    <a:pt x="0" y="15711"/>
                    <a:pt x="2253" y="10272"/>
                    <a:pt x="6262" y="6262"/>
                  </a:cubicBezTo>
                  <a:cubicBezTo>
                    <a:pt x="10272" y="2253"/>
                    <a:pt x="15711" y="0"/>
                    <a:pt x="21381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6A0E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-5931" y="-3467"/>
              <a:ext cx="1183859" cy="50149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Платформа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для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удаленной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идентификации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406672" y="4181360"/>
            <a:ext cx="4290019" cy="2147348"/>
            <a:chOff x="0" y="-9536"/>
            <a:chExt cx="1001888" cy="5014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01888" cy="377665"/>
            </a:xfrm>
            <a:custGeom>
              <a:avLst/>
              <a:gdLst/>
              <a:ahLst/>
              <a:cxnLst/>
              <a:rect l="l" t="t" r="r" b="b"/>
              <a:pathLst>
                <a:path w="1001888" h="377665">
                  <a:moveTo>
                    <a:pt x="25265" y="0"/>
                  </a:moveTo>
                  <a:lnTo>
                    <a:pt x="976623" y="0"/>
                  </a:lnTo>
                  <a:cubicBezTo>
                    <a:pt x="990576" y="0"/>
                    <a:pt x="1001888" y="11311"/>
                    <a:pt x="1001888" y="25265"/>
                  </a:cubicBezTo>
                  <a:lnTo>
                    <a:pt x="1001888" y="352400"/>
                  </a:lnTo>
                  <a:cubicBezTo>
                    <a:pt x="1001888" y="366354"/>
                    <a:pt x="990576" y="377665"/>
                    <a:pt x="976623" y="377665"/>
                  </a:cubicBezTo>
                  <a:lnTo>
                    <a:pt x="25265" y="377665"/>
                  </a:lnTo>
                  <a:cubicBezTo>
                    <a:pt x="11311" y="377665"/>
                    <a:pt x="0" y="366354"/>
                    <a:pt x="0" y="352400"/>
                  </a:cubicBezTo>
                  <a:lnTo>
                    <a:pt x="0" y="25265"/>
                  </a:lnTo>
                  <a:cubicBezTo>
                    <a:pt x="0" y="11311"/>
                    <a:pt x="11311" y="0"/>
                    <a:pt x="2526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6A0E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9536"/>
              <a:ext cx="1001888" cy="50149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Система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финансовых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сообщений</a:t>
              </a: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22426" y="4222193"/>
            <a:ext cx="3763049" cy="2399793"/>
            <a:chOff x="-16087" y="0"/>
            <a:chExt cx="878820" cy="5604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62733" cy="377665"/>
            </a:xfrm>
            <a:custGeom>
              <a:avLst/>
              <a:gdLst/>
              <a:ahLst/>
              <a:cxnLst/>
              <a:rect l="l" t="t" r="r" b="b"/>
              <a:pathLst>
                <a:path w="862733" h="377665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348325"/>
                  </a:lnTo>
                  <a:cubicBezTo>
                    <a:pt x="862733" y="356106"/>
                    <a:pt x="859642" y="363569"/>
                    <a:pt x="854140" y="369072"/>
                  </a:cubicBezTo>
                  <a:cubicBezTo>
                    <a:pt x="848638" y="374574"/>
                    <a:pt x="841175" y="377665"/>
                    <a:pt x="833394" y="377665"/>
                  </a:cubicBezTo>
                  <a:lnTo>
                    <a:pt x="29340" y="377665"/>
                  </a:lnTo>
                  <a:cubicBezTo>
                    <a:pt x="21559" y="377665"/>
                    <a:pt x="14096" y="374574"/>
                    <a:pt x="8593" y="369072"/>
                  </a:cubicBezTo>
                  <a:cubicBezTo>
                    <a:pt x="3091" y="363569"/>
                    <a:pt x="0" y="356106"/>
                    <a:pt x="0" y="348325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6A0E">
                    <a:alpha val="100000"/>
                  </a:srgbClr>
                </a:gs>
                <a:gs pos="100000">
                  <a:srgbClr val="FF9100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-16087" y="58956"/>
              <a:ext cx="862734" cy="50149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Маркетплейс</a:t>
              </a:r>
              <a:endParaRPr lang="en-US" sz="3099" spc="-92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277386" y="5887928"/>
            <a:ext cx="3719570" cy="2147348"/>
            <a:chOff x="-5933" y="-19793"/>
            <a:chExt cx="868666" cy="5014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62733" cy="377665"/>
            </a:xfrm>
            <a:custGeom>
              <a:avLst/>
              <a:gdLst/>
              <a:ahLst/>
              <a:cxnLst/>
              <a:rect l="l" t="t" r="r" b="b"/>
              <a:pathLst>
                <a:path w="862733" h="377665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348325"/>
                  </a:lnTo>
                  <a:cubicBezTo>
                    <a:pt x="862733" y="356106"/>
                    <a:pt x="859642" y="363569"/>
                    <a:pt x="854140" y="369072"/>
                  </a:cubicBezTo>
                  <a:cubicBezTo>
                    <a:pt x="848638" y="374574"/>
                    <a:pt x="841175" y="377665"/>
                    <a:pt x="833394" y="377665"/>
                  </a:cubicBezTo>
                  <a:lnTo>
                    <a:pt x="29340" y="377665"/>
                  </a:lnTo>
                  <a:cubicBezTo>
                    <a:pt x="21559" y="377665"/>
                    <a:pt x="14096" y="374574"/>
                    <a:pt x="8593" y="369072"/>
                  </a:cubicBezTo>
                  <a:cubicBezTo>
                    <a:pt x="3091" y="363569"/>
                    <a:pt x="0" y="356106"/>
                    <a:pt x="0" y="348325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6A0E">
                    <a:alpha val="100000"/>
                  </a:srgbClr>
                </a:gs>
                <a:gs pos="100000">
                  <a:srgbClr val="FF9100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-5933" y="-19793"/>
              <a:ext cx="862734" cy="50149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 err="1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Регистр</a:t>
              </a:r>
              <a:r>
                <a:rPr lang="en-US" sz="3099" spc="-92" dirty="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финансовых</a:t>
              </a:r>
              <a:r>
                <a:rPr lang="en-US" sz="3099" spc="-92" dirty="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3099" spc="-92" dirty="0" err="1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сделок</a:t>
              </a:r>
              <a:endParaRPr lang="en-US" sz="3099" spc="-92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24" name="Freeform 24"/>
          <p:cNvSpPr/>
          <p:nvPr/>
        </p:nvSpPr>
        <p:spPr>
          <a:xfrm rot="5400000">
            <a:off x="315334" y="7693787"/>
            <a:ext cx="1648382" cy="2597736"/>
          </a:xfrm>
          <a:custGeom>
            <a:avLst/>
            <a:gdLst/>
            <a:ahLst/>
            <a:cxnLst/>
            <a:rect l="l" t="t" r="r" b="b"/>
            <a:pathLst>
              <a:path w="1648382" h="2597736">
                <a:moveTo>
                  <a:pt x="0" y="0"/>
                </a:moveTo>
                <a:lnTo>
                  <a:pt x="1648382" y="0"/>
                </a:lnTo>
                <a:lnTo>
                  <a:pt x="1648382" y="2597736"/>
                </a:lnTo>
                <a:lnTo>
                  <a:pt x="0" y="25977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0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2769856" y="1309331"/>
            <a:ext cx="12748289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ГОРИЗОНТАЛЬНО-ИНТЕГРИРОВАННЫЙ МАРКЕТПЛЕЙС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674501" y="2027430"/>
            <a:ext cx="10938999" cy="1247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-10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Проекты, в рамках основных направлений развития финансовых технологий 2018-2020гг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98572" y="3084294"/>
            <a:ext cx="6630378" cy="4550519"/>
            <a:chOff x="0" y="0"/>
            <a:chExt cx="8840504" cy="6067359"/>
          </a:xfrm>
        </p:grpSpPr>
        <p:sp>
          <p:nvSpPr>
            <p:cNvPr id="3" name="TextBox 3"/>
            <p:cNvSpPr txBox="1"/>
            <p:nvPr/>
          </p:nvSpPr>
          <p:spPr>
            <a:xfrm>
              <a:off x="0" y="-133350"/>
              <a:ext cx="8840504" cy="840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899"/>
                </a:lnSpc>
              </a:pPr>
              <a:r>
                <a:rPr lang="en-US" sz="3499" spc="-104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Для банков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05100" y="981220"/>
              <a:ext cx="8535404" cy="5086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Снижение стоимости обслуживания клиентов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Привлечение новой клиентской базы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Снижение издержек на рекламу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Повышается сопоставимость услуг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Конкуренция на уровне продуктов и сервисов</a:t>
              </a:r>
            </a:p>
          </p:txBody>
        </p:sp>
        <p:grpSp>
          <p:nvGrpSpPr>
            <p:cNvPr id="5" name="Group 5"/>
            <p:cNvGrpSpPr/>
            <p:nvPr/>
          </p:nvGrpSpPr>
          <p:grpSpPr>
            <a:xfrm rot="-5400000">
              <a:off x="-9067" y="1314361"/>
              <a:ext cx="200079" cy="181946"/>
              <a:chOff x="0" y="0"/>
              <a:chExt cx="43219" cy="3930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5400000">
              <a:off x="-9067" y="2766092"/>
              <a:ext cx="200079" cy="181946"/>
              <a:chOff x="0" y="0"/>
              <a:chExt cx="43219" cy="3930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5400000">
              <a:off x="-9067" y="3499572"/>
              <a:ext cx="200079" cy="181946"/>
              <a:chOff x="0" y="0"/>
              <a:chExt cx="43219" cy="3930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-9067" y="4912525"/>
              <a:ext cx="200079" cy="181946"/>
              <a:chOff x="0" y="0"/>
              <a:chExt cx="43219" cy="3930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5400000">
              <a:off x="-9067" y="4233051"/>
              <a:ext cx="200079" cy="181946"/>
              <a:chOff x="0" y="0"/>
              <a:chExt cx="43219" cy="3930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9960631" y="3084294"/>
            <a:ext cx="7150382" cy="3464669"/>
            <a:chOff x="0" y="0"/>
            <a:chExt cx="9533842" cy="4619559"/>
          </a:xfrm>
        </p:grpSpPr>
        <p:sp>
          <p:nvSpPr>
            <p:cNvPr id="21" name="TextBox 21"/>
            <p:cNvSpPr txBox="1"/>
            <p:nvPr/>
          </p:nvSpPr>
          <p:spPr>
            <a:xfrm>
              <a:off x="0" y="-133350"/>
              <a:ext cx="9533842" cy="840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899"/>
                </a:lnSpc>
              </a:pPr>
              <a:r>
                <a:rPr lang="en-US" sz="3499" spc="-104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Для клиентов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05100" y="981220"/>
              <a:ext cx="9228742" cy="3638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Доступ к услугам 24/7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Расширение ассортимента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Возможность совершения операций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 одной площадки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Повышение доступности финансовых услуг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 rot="-5400000">
              <a:off x="-9067" y="1314361"/>
              <a:ext cx="200079" cy="181946"/>
              <a:chOff x="0" y="0"/>
              <a:chExt cx="43219" cy="3930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-5400000">
              <a:off x="-9067" y="2044636"/>
              <a:ext cx="200079" cy="181946"/>
              <a:chOff x="0" y="0"/>
              <a:chExt cx="43219" cy="3930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 rot="-5400000">
              <a:off x="-9067" y="2778115"/>
              <a:ext cx="200079" cy="181946"/>
              <a:chOff x="0" y="0"/>
              <a:chExt cx="43219" cy="39302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 rot="-5400000">
              <a:off x="-9067" y="4191069"/>
              <a:ext cx="200079" cy="181946"/>
              <a:chOff x="0" y="0"/>
              <a:chExt cx="43219" cy="39302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35" name="TextBox 35"/>
          <p:cNvSpPr txBox="1"/>
          <p:nvPr/>
        </p:nvSpPr>
        <p:spPr>
          <a:xfrm>
            <a:off x="3693815" y="1047228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ПЛЮСЫ ИСПОЛЬЗОВАНИЯ МАРКЕТПЛЕЙСА</a:t>
            </a:r>
          </a:p>
        </p:txBody>
      </p:sp>
      <p:sp>
        <p:nvSpPr>
          <p:cNvPr id="36" name="Freeform 36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7" name="AutoShape 37"/>
          <p:cNvSpPr/>
          <p:nvPr/>
        </p:nvSpPr>
        <p:spPr>
          <a:xfrm flipV="1">
            <a:off x="9144000" y="2404990"/>
            <a:ext cx="0" cy="8714802"/>
          </a:xfrm>
          <a:prstGeom prst="line">
            <a:avLst/>
          </a:prstGeom>
          <a:ln w="9525" cap="flat">
            <a:solidFill>
              <a:schemeClr val="bg1">
                <a:lumMod val="65000"/>
              </a:scheme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48034" y="2844759"/>
            <a:ext cx="14062097" cy="4807585"/>
            <a:chOff x="0" y="0"/>
            <a:chExt cx="18749463" cy="6410113"/>
          </a:xfrm>
        </p:grpSpPr>
        <p:sp>
          <p:nvSpPr>
            <p:cNvPr id="3" name="TextBox 3"/>
            <p:cNvSpPr txBox="1"/>
            <p:nvPr/>
          </p:nvSpPr>
          <p:spPr>
            <a:xfrm>
              <a:off x="322763" y="-123825"/>
              <a:ext cx="18426700" cy="6533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Стандартизированный открытый API платформы для всех участников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Каждый раз, когда Ваш клиент совершает покупку, Вы платите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Клиент не «запоминает», какой именно банк оказывает ту или иную услугу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Регулярная демонстрация рекламы конкурентов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Множественность платформ со своими правилами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 rot="-5400000">
              <a:off x="-3800" y="165949"/>
              <a:ext cx="200079" cy="192479"/>
              <a:chOff x="0" y="0"/>
              <a:chExt cx="43219" cy="4157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5400000">
              <a:off x="-3800" y="1629703"/>
              <a:ext cx="200079" cy="192479"/>
              <a:chOff x="0" y="0"/>
              <a:chExt cx="43219" cy="41577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5400000">
              <a:off x="-3800" y="3042657"/>
              <a:ext cx="200079" cy="192479"/>
              <a:chOff x="0" y="0"/>
              <a:chExt cx="43219" cy="4157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-3800" y="5958870"/>
              <a:ext cx="200079" cy="192479"/>
              <a:chOff x="0" y="0"/>
              <a:chExt cx="43219" cy="4157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-3800" y="4503714"/>
              <a:ext cx="200079" cy="192479"/>
              <a:chOff x="0" y="0"/>
              <a:chExt cx="43219" cy="41577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9" name="TextBox 19"/>
          <p:cNvSpPr txBox="1"/>
          <p:nvPr/>
        </p:nvSpPr>
        <p:spPr>
          <a:xfrm>
            <a:off x="1848034" y="138346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МИНУСЫ ИСПОЛЬЗОВАНИЯ МАРКЕТПЛЕЙСА</a:t>
            </a:r>
          </a:p>
        </p:txBody>
      </p:sp>
      <p:sp>
        <p:nvSpPr>
          <p:cNvPr id="20" name="Freeform 20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21" name="AutoShape 21"/>
          <p:cNvSpPr/>
          <p:nvPr/>
        </p:nvSpPr>
        <p:spPr>
          <a:xfrm flipV="1">
            <a:off x="15713250" y="-311344"/>
            <a:ext cx="0" cy="11119792"/>
          </a:xfrm>
          <a:prstGeom prst="line">
            <a:avLst/>
          </a:prstGeom>
          <a:ln w="9525" cap="flat">
            <a:solidFill>
              <a:schemeClr val="bg1">
                <a:lumMod val="6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-2341144" y="2294678"/>
            <a:ext cx="18049632" cy="0"/>
          </a:xfrm>
          <a:prstGeom prst="line">
            <a:avLst/>
          </a:prstGeom>
          <a:ln w="9525" cap="flat">
            <a:solidFill>
              <a:schemeClr val="bg1">
                <a:lumMod val="65000"/>
              </a:scheme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064644" y="1437304"/>
            <a:ext cx="12158712" cy="1279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 dirty="0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ЧТО </a:t>
            </a:r>
            <a:r>
              <a:rPr lang="en-US" sz="3999" b="1" spc="-39" dirty="0" smtClean="0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МЕШАЕТ РАЗВИТИЮ ФИНАНСОВЫХ </a:t>
            </a:r>
            <a:r>
              <a:rPr lang="en-US" sz="3999" b="1" spc="-39" dirty="0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МАРКЕТПЛЕЙСОВ?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400165" y="3559409"/>
            <a:ext cx="11487669" cy="1487212"/>
            <a:chOff x="0" y="-107212"/>
            <a:chExt cx="15316893" cy="1982949"/>
          </a:xfrm>
        </p:grpSpPr>
        <p:grpSp>
          <p:nvGrpSpPr>
            <p:cNvPr id="5" name="Group 5"/>
            <p:cNvGrpSpPr/>
            <p:nvPr/>
          </p:nvGrpSpPr>
          <p:grpSpPr>
            <a:xfrm>
              <a:off x="540826" y="-107212"/>
              <a:ext cx="14776067" cy="1982949"/>
              <a:chOff x="0" y="-22961"/>
              <a:chExt cx="2918729" cy="39169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918729" cy="267868"/>
              </a:xfrm>
              <a:custGeom>
                <a:avLst/>
                <a:gdLst/>
                <a:ahLst/>
                <a:cxnLst/>
                <a:rect l="l" t="t" r="r" b="b"/>
                <a:pathLst>
                  <a:path w="2918729" h="267868">
                    <a:moveTo>
                      <a:pt x="9780" y="0"/>
                    </a:moveTo>
                    <a:lnTo>
                      <a:pt x="2908949" y="0"/>
                    </a:lnTo>
                    <a:cubicBezTo>
                      <a:pt x="2914351" y="0"/>
                      <a:pt x="2918729" y="4379"/>
                      <a:pt x="2918729" y="9780"/>
                    </a:cubicBezTo>
                    <a:lnTo>
                      <a:pt x="2918729" y="258088"/>
                    </a:lnTo>
                    <a:cubicBezTo>
                      <a:pt x="2918729" y="263490"/>
                      <a:pt x="2914351" y="267868"/>
                      <a:pt x="2908949" y="267868"/>
                    </a:cubicBezTo>
                    <a:lnTo>
                      <a:pt x="9780" y="267868"/>
                    </a:lnTo>
                    <a:cubicBezTo>
                      <a:pt x="4379" y="267868"/>
                      <a:pt x="0" y="263490"/>
                      <a:pt x="0" y="258088"/>
                    </a:cubicBezTo>
                    <a:lnTo>
                      <a:pt x="0" y="9780"/>
                    </a:lnTo>
                    <a:cubicBezTo>
                      <a:pt x="0" y="4379"/>
                      <a:pt x="4379" y="0"/>
                      <a:pt x="97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22961"/>
                <a:ext cx="2918729" cy="391693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Миф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: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за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моим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прекрасным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товаром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покупатель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и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так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придет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3400165" y="5035963"/>
            <a:ext cx="11487669" cy="1487212"/>
            <a:chOff x="0" y="-185175"/>
            <a:chExt cx="15316893" cy="1982949"/>
          </a:xfrm>
        </p:grpSpPr>
        <p:grpSp>
          <p:nvGrpSpPr>
            <p:cNvPr id="12" name="Group 12"/>
            <p:cNvGrpSpPr/>
            <p:nvPr/>
          </p:nvGrpSpPr>
          <p:grpSpPr>
            <a:xfrm>
              <a:off x="540826" y="-185175"/>
              <a:ext cx="14776067" cy="1982949"/>
              <a:chOff x="0" y="-38361"/>
              <a:chExt cx="2918729" cy="391693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918729" cy="267868"/>
              </a:xfrm>
              <a:custGeom>
                <a:avLst/>
                <a:gdLst/>
                <a:ahLst/>
                <a:cxnLst/>
                <a:rect l="l" t="t" r="r" b="b"/>
                <a:pathLst>
                  <a:path w="2918729" h="267868">
                    <a:moveTo>
                      <a:pt x="9780" y="0"/>
                    </a:moveTo>
                    <a:lnTo>
                      <a:pt x="2908949" y="0"/>
                    </a:lnTo>
                    <a:cubicBezTo>
                      <a:pt x="2914351" y="0"/>
                      <a:pt x="2918729" y="4379"/>
                      <a:pt x="2918729" y="9780"/>
                    </a:cubicBezTo>
                    <a:lnTo>
                      <a:pt x="2918729" y="258088"/>
                    </a:lnTo>
                    <a:cubicBezTo>
                      <a:pt x="2918729" y="263490"/>
                      <a:pt x="2914351" y="267868"/>
                      <a:pt x="2908949" y="267868"/>
                    </a:cubicBezTo>
                    <a:lnTo>
                      <a:pt x="9780" y="267868"/>
                    </a:lnTo>
                    <a:cubicBezTo>
                      <a:pt x="4379" y="267868"/>
                      <a:pt x="0" y="263490"/>
                      <a:pt x="0" y="258088"/>
                    </a:cubicBezTo>
                    <a:lnTo>
                      <a:pt x="0" y="9780"/>
                    </a:lnTo>
                    <a:cubicBezTo>
                      <a:pt x="0" y="4379"/>
                      <a:pt x="4379" y="0"/>
                      <a:pt x="97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38361"/>
                <a:ext cx="2918729" cy="391693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Большой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консерватизм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инвестиций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8" name="Group 18"/>
          <p:cNvGrpSpPr/>
          <p:nvPr/>
        </p:nvGrpSpPr>
        <p:grpSpPr>
          <a:xfrm>
            <a:off x="3400165" y="6658169"/>
            <a:ext cx="11513028" cy="1487212"/>
            <a:chOff x="0" y="-68935"/>
            <a:chExt cx="15350705" cy="1982949"/>
          </a:xfrm>
        </p:grpSpPr>
        <p:grpSp>
          <p:nvGrpSpPr>
            <p:cNvPr id="19" name="Group 19"/>
            <p:cNvGrpSpPr/>
            <p:nvPr/>
          </p:nvGrpSpPr>
          <p:grpSpPr>
            <a:xfrm>
              <a:off x="540826" y="-68935"/>
              <a:ext cx="14809879" cy="1982949"/>
              <a:chOff x="0" y="-15400"/>
              <a:chExt cx="2925408" cy="391693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918729" cy="267868"/>
              </a:xfrm>
              <a:custGeom>
                <a:avLst/>
                <a:gdLst/>
                <a:ahLst/>
                <a:cxnLst/>
                <a:rect l="l" t="t" r="r" b="b"/>
                <a:pathLst>
                  <a:path w="2918729" h="267868">
                    <a:moveTo>
                      <a:pt x="9780" y="0"/>
                    </a:moveTo>
                    <a:lnTo>
                      <a:pt x="2908949" y="0"/>
                    </a:lnTo>
                    <a:cubicBezTo>
                      <a:pt x="2914351" y="0"/>
                      <a:pt x="2918729" y="4379"/>
                      <a:pt x="2918729" y="9780"/>
                    </a:cubicBezTo>
                    <a:lnTo>
                      <a:pt x="2918729" y="258088"/>
                    </a:lnTo>
                    <a:cubicBezTo>
                      <a:pt x="2918729" y="263490"/>
                      <a:pt x="2914351" y="267868"/>
                      <a:pt x="2908949" y="267868"/>
                    </a:cubicBezTo>
                    <a:lnTo>
                      <a:pt x="9780" y="267868"/>
                    </a:lnTo>
                    <a:cubicBezTo>
                      <a:pt x="4379" y="267868"/>
                      <a:pt x="0" y="263490"/>
                      <a:pt x="0" y="258088"/>
                    </a:cubicBezTo>
                    <a:lnTo>
                      <a:pt x="0" y="9780"/>
                    </a:lnTo>
                    <a:cubicBezTo>
                      <a:pt x="0" y="4379"/>
                      <a:pt x="4379" y="0"/>
                      <a:pt x="97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6679" y="-15400"/>
                <a:ext cx="2918729" cy="391693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Невысокий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уровень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финансовой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грамотности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5" name="Freeform 25"/>
          <p:cNvSpPr/>
          <p:nvPr/>
        </p:nvSpPr>
        <p:spPr>
          <a:xfrm rot="6321296" flipH="1">
            <a:off x="-1559747" y="1681318"/>
            <a:ext cx="8603273" cy="8618943"/>
          </a:xfrm>
          <a:custGeom>
            <a:avLst/>
            <a:gdLst/>
            <a:ahLst/>
            <a:cxnLst/>
            <a:rect l="l" t="t" r="r" b="b"/>
            <a:pathLst>
              <a:path w="8603273" h="8618943">
                <a:moveTo>
                  <a:pt x="8603272" y="0"/>
                </a:moveTo>
                <a:lnTo>
                  <a:pt x="0" y="0"/>
                </a:lnTo>
                <a:lnTo>
                  <a:pt x="0" y="8618943"/>
                </a:lnTo>
                <a:lnTo>
                  <a:pt x="8603272" y="8618943"/>
                </a:lnTo>
                <a:lnTo>
                  <a:pt x="8603272" y="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530841">
            <a:off x="-2308378" y="667645"/>
            <a:ext cx="9220651" cy="9237447"/>
          </a:xfrm>
          <a:custGeom>
            <a:avLst/>
            <a:gdLst/>
            <a:ahLst/>
            <a:cxnLst/>
            <a:rect l="l" t="t" r="r" b="b"/>
            <a:pathLst>
              <a:path w="9220651" h="9237447">
                <a:moveTo>
                  <a:pt x="0" y="0"/>
                </a:moveTo>
                <a:lnTo>
                  <a:pt x="9220651" y="0"/>
                </a:lnTo>
                <a:lnTo>
                  <a:pt x="9220651" y="9237447"/>
                </a:lnTo>
                <a:lnTo>
                  <a:pt x="0" y="9237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87995" y="5711520"/>
            <a:ext cx="2471305" cy="3546780"/>
          </a:xfrm>
          <a:custGeom>
            <a:avLst/>
            <a:gdLst/>
            <a:ahLst/>
            <a:cxnLst/>
            <a:rect l="l" t="t" r="r" b="b"/>
            <a:pathLst>
              <a:path w="2471305" h="3546780">
                <a:moveTo>
                  <a:pt x="0" y="0"/>
                </a:moveTo>
                <a:lnTo>
                  <a:pt x="2471305" y="0"/>
                </a:lnTo>
                <a:lnTo>
                  <a:pt x="2471305" y="3546780"/>
                </a:lnTo>
                <a:lnTo>
                  <a:pt x="0" y="354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8565624"/>
            <a:ext cx="3485806" cy="692676"/>
          </a:xfrm>
          <a:custGeom>
            <a:avLst/>
            <a:gdLst/>
            <a:ahLst/>
            <a:cxnLst/>
            <a:rect l="l" t="t" r="r" b="b"/>
            <a:pathLst>
              <a:path w="3485806" h="692676">
                <a:moveTo>
                  <a:pt x="0" y="0"/>
                </a:moveTo>
                <a:lnTo>
                  <a:pt x="3485806" y="0"/>
                </a:lnTo>
                <a:lnTo>
                  <a:pt x="3485806" y="692676"/>
                </a:lnTo>
                <a:lnTo>
                  <a:pt x="0" y="6926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87733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4543382"/>
            <a:ext cx="9893364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 РИТМЕ ИННОВАЦИЙ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470</Words>
  <Application>Microsoft Office PowerPoint</Application>
  <PresentationFormat>Произвольный</PresentationFormat>
  <Paragraphs>144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Calibri (MS) Bold</vt:lpstr>
      <vt:lpstr>Arial</vt:lpstr>
      <vt:lpstr>Calibri (MS)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Маркетплейс основноая</dc:title>
  <cp:lastModifiedBy>Арина Садовникова</cp:lastModifiedBy>
  <cp:revision>4</cp:revision>
  <dcterms:created xsi:type="dcterms:W3CDTF">2006-08-16T00:00:00Z</dcterms:created>
  <dcterms:modified xsi:type="dcterms:W3CDTF">2025-12-22T10:09:33Z</dcterms:modified>
  <dc:identifier>DAG7wVItnvY</dc:identifier>
</cp:coreProperties>
</file>